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3" r:id="rId3"/>
    <p:sldId id="284" r:id="rId4"/>
    <p:sldId id="258" r:id="rId5"/>
    <p:sldId id="272" r:id="rId6"/>
    <p:sldId id="275" r:id="rId7"/>
    <p:sldId id="264" r:id="rId8"/>
    <p:sldId id="259" r:id="rId9"/>
    <p:sldId id="273" r:id="rId10"/>
    <p:sldId id="261" r:id="rId11"/>
    <p:sldId id="269" r:id="rId12"/>
    <p:sldId id="262" r:id="rId13"/>
    <p:sldId id="277" r:id="rId14"/>
    <p:sldId id="281" r:id="rId15"/>
    <p:sldId id="280" r:id="rId16"/>
    <p:sldId id="278" r:id="rId17"/>
    <p:sldId id="279" r:id="rId18"/>
    <p:sldId id="274" r:id="rId19"/>
    <p:sldId id="282" r:id="rId20"/>
    <p:sldId id="283" r:id="rId21"/>
    <p:sldId id="268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7" autoAdjust="0"/>
    <p:restoredTop sz="79041" autoAdjust="0"/>
  </p:normalViewPr>
  <p:slideViewPr>
    <p:cSldViewPr>
      <p:cViewPr>
        <p:scale>
          <a:sx n="90" d="100"/>
          <a:sy n="90" d="100"/>
        </p:scale>
        <p:origin x="-158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A72C-45A3-41F9-9C4E-514A13186A03}" type="datetimeFigureOut">
              <a:rPr lang="fr-FR" smtClean="0"/>
              <a:t>13/07/2018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87695-31DE-4EB6-86AB-311622182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4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relsant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33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33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EIAS : Evènement Indésirable Associé aux Soins</a:t>
            </a:r>
          </a:p>
          <a:p>
            <a:endParaRPr lang="fr-FR" dirty="0"/>
          </a:p>
          <a:p>
            <a:r>
              <a:rPr lang="fr-FR" dirty="0" smtClean="0"/>
              <a:t>Le</a:t>
            </a:r>
            <a:r>
              <a:rPr lang="fr-FR" baseline="0" dirty="0" smtClean="0"/>
              <a:t> Professeur René </a:t>
            </a:r>
            <a:r>
              <a:rPr lang="fr-FR" baseline="0" dirty="0" err="1" smtClean="0"/>
              <a:t>Amalberti</a:t>
            </a:r>
            <a:r>
              <a:rPr lang="fr-FR" baseline="0" dirty="0" smtClean="0"/>
              <a:t> , directeur de la </a:t>
            </a:r>
            <a:r>
              <a:rPr lang="fr-FR" baseline="0" dirty="0" err="1" smtClean="0"/>
              <a:t>Foncsi</a:t>
            </a:r>
            <a:r>
              <a:rPr lang="fr-FR" baseline="0" dirty="0" smtClean="0"/>
              <a:t>, est professeur de médecine. Il est conseiller en sécurité des patients à la Haute autorité de santé (HAS). Il a publié plus d’une centaine d’articles internationaux, et est l’auteur ou co-auteur d’une dizaine de livres sur l’erreur humaine et la sécurité des systèmes.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9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3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*Les problèmes de communication orale ou écrite sont les causes principales des événements indésirables associés aux soins (OMS, 2007).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4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Pour plus de détail sur les différentes méthodes d’EPP, consultez le site internet de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QualiREL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Santé :</a:t>
            </a:r>
          </a:p>
          <a:p>
            <a:pPr marL="0" indent="0" algn="ctr">
              <a:buNone/>
            </a:pPr>
            <a:endParaRPr lang="fr-FR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smtClean="0">
                <a:hlinkClick r:id="rId3"/>
              </a:rPr>
              <a:t>http://www.qualirelsante.com/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86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86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L’objectif ‘Evaluer le</a:t>
            </a:r>
            <a:r>
              <a:rPr lang="fr-FR" baseline="0" dirty="0" smtClean="0"/>
              <a:t> parcours usagers’ n’est pas le seul objectif de cette méthode.</a:t>
            </a:r>
            <a:br>
              <a:rPr lang="fr-FR" baseline="0" dirty="0" smtClean="0"/>
            </a:br>
            <a:r>
              <a:rPr lang="fr-FR" baseline="0" dirty="0" smtClean="0"/>
              <a:t>De même cette méthode n’évalue que les versants organisation des interfaces, coordination et communication des professionnels.</a:t>
            </a:r>
            <a:br>
              <a:rPr lang="fr-FR" baseline="0" dirty="0" smtClean="0"/>
            </a:br>
            <a:r>
              <a:rPr lang="fr-FR" baseline="0" dirty="0" smtClean="0"/>
              <a:t>Il peut être nécessaire de mobiliser des méthode d’EPP supplémentaires afin d’atteindre des objectifs complémentaires dans l’évaluation du parcours des usagers.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39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87695-31DE-4EB6-86AB-3116221821C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24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©</a:t>
            </a:r>
            <a:r>
              <a:rPr lang="fr-FR" dirty="0" err="1" smtClean="0"/>
              <a:t>QualiREL</a:t>
            </a:r>
            <a:r>
              <a:rPr lang="fr-FR" dirty="0" smtClean="0"/>
              <a:t> Santé 2018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« Professionnels, usagers : évaluons les parcours de santé en équipe »</a:t>
            </a:r>
            <a:endParaRPr lang="fr-FR" dirty="0"/>
          </a:p>
        </p:txBody>
      </p:sp>
      <p:pic>
        <p:nvPicPr>
          <p:cNvPr id="9" name="Picture 2" descr="C:\Users\nterrien\Desktop\Affiches PT\fond_couleur\episode_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2169"/>
          <a:stretch/>
        </p:blipFill>
        <p:spPr bwMode="auto">
          <a:xfrm>
            <a:off x="1" y="1412776"/>
            <a:ext cx="91439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6437" r="21509" b="36781"/>
          <a:stretch/>
        </p:blipFill>
        <p:spPr bwMode="auto">
          <a:xfrm>
            <a:off x="3995936" y="201816"/>
            <a:ext cx="3698240" cy="133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77272"/>
            <a:ext cx="2088232" cy="767765"/>
          </a:xfrm>
          <a:prstGeom prst="rect">
            <a:avLst/>
          </a:prstGeom>
        </p:spPr>
      </p:pic>
      <p:sp>
        <p:nvSpPr>
          <p:cNvPr id="13" name="Espace réservé de la date 4"/>
          <p:cNvSpPr txBox="1">
            <a:spLocks/>
          </p:cNvSpPr>
          <p:nvPr userDrawn="1"/>
        </p:nvSpPr>
        <p:spPr>
          <a:xfrm>
            <a:off x="179512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78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QualiREL Santé - Avril 2018</a:t>
            </a:r>
            <a:endParaRPr lang="fr-FR" dirty="0"/>
          </a:p>
        </p:txBody>
      </p:sp>
      <p:sp>
        <p:nvSpPr>
          <p:cNvPr id="9" name="Espace réservé de la date 4"/>
          <p:cNvSpPr txBox="1">
            <a:spLocks/>
          </p:cNvSpPr>
          <p:nvPr userDrawn="1"/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QualiREL Santé - Avril 2018</a:t>
            </a:r>
            <a:endParaRPr lang="fr-FR" dirty="0"/>
          </a:p>
        </p:txBody>
      </p:sp>
      <p:sp>
        <p:nvSpPr>
          <p:cNvPr id="9" name="Espace réservé de la date 4"/>
          <p:cNvSpPr txBox="1">
            <a:spLocks/>
          </p:cNvSpPr>
          <p:nvPr userDrawn="1"/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3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« Professionnels, usagers : évaluons les parcours de santé en équipe »</a:t>
            </a:r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0" y="6381328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©</a:t>
            </a:r>
            <a:r>
              <a:rPr lang="fr-FR" sz="1600" i="1" dirty="0" err="1" smtClean="0"/>
              <a:t>QualiREL</a:t>
            </a:r>
            <a:r>
              <a:rPr lang="fr-FR" sz="1600" i="1" dirty="0" smtClean="0"/>
              <a:t> Santé</a:t>
            </a:r>
            <a:r>
              <a:rPr lang="fr-FR" sz="1600" i="1" baseline="0" dirty="0" smtClean="0"/>
              <a:t> 2018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44303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©</a:t>
            </a:r>
            <a:r>
              <a:rPr lang="fr-FR" dirty="0" err="1" smtClean="0"/>
              <a:t>QualiREL</a:t>
            </a:r>
            <a:r>
              <a:rPr lang="fr-FR" dirty="0" smtClean="0"/>
              <a:t> Santé 2018</a:t>
            </a:r>
            <a:endParaRPr lang="fr-FR" dirty="0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« Professionnels, usagers : évaluons les parcours de santé en équipe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4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©</a:t>
            </a:r>
            <a:r>
              <a:rPr lang="fr-FR" dirty="0" err="1" smtClean="0"/>
              <a:t>QualiREL</a:t>
            </a:r>
            <a:r>
              <a:rPr lang="fr-FR" dirty="0" smtClean="0"/>
              <a:t> Santé 2018</a:t>
            </a:r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« Professionnels, usagers : évaluons les parcours de santé en équipe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28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©</a:t>
            </a:r>
            <a:r>
              <a:rPr lang="fr-FR" dirty="0" err="1" smtClean="0"/>
              <a:t>QualiREL</a:t>
            </a:r>
            <a:r>
              <a:rPr lang="fr-FR" dirty="0" smtClean="0"/>
              <a:t> Santé 2018</a:t>
            </a:r>
            <a:endParaRPr lang="fr-FR" dirty="0"/>
          </a:p>
        </p:txBody>
      </p:sp>
      <p:sp>
        <p:nvSpPr>
          <p:cNvPr id="13" name="Espace réservé du pied de page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« Professionnels, usagers : évaluons les parcours de santé en équipe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0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-9872" y="6453336"/>
            <a:ext cx="2133600" cy="365125"/>
          </a:xfrm>
        </p:spPr>
        <p:txBody>
          <a:bodyPr/>
          <a:lstStyle/>
          <a:p>
            <a:r>
              <a:rPr lang="fr-FR" dirty="0" smtClean="0"/>
              <a:t>©</a:t>
            </a:r>
            <a:r>
              <a:rPr lang="fr-FR" dirty="0" err="1" smtClean="0"/>
              <a:t>QualiREL</a:t>
            </a:r>
            <a:r>
              <a:rPr lang="fr-FR" dirty="0" smtClean="0"/>
              <a:t>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85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QualiREL Santé - Avril 2018</a:t>
            </a:r>
            <a:endParaRPr lang="fr-FR" dirty="0"/>
          </a:p>
        </p:txBody>
      </p:sp>
      <p:sp>
        <p:nvSpPr>
          <p:cNvPr id="7" name="Espace réservé de la date 4"/>
          <p:cNvSpPr txBox="1">
            <a:spLocks/>
          </p:cNvSpPr>
          <p:nvPr userDrawn="1"/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91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QualiREL Santé - Avril 2018</a:t>
            </a:r>
            <a:endParaRPr lang="fr-FR" dirty="0"/>
          </a:p>
        </p:txBody>
      </p:sp>
      <p:sp>
        <p:nvSpPr>
          <p:cNvPr id="10" name="Espace réservé de la date 4"/>
          <p:cNvSpPr txBox="1">
            <a:spLocks/>
          </p:cNvSpPr>
          <p:nvPr userDrawn="1"/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5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QualiREL Santé - Avril 2018</a:t>
            </a:r>
            <a:endParaRPr lang="fr-FR" dirty="0"/>
          </a:p>
        </p:txBody>
      </p:sp>
      <p:sp>
        <p:nvSpPr>
          <p:cNvPr id="10" name="Espace réservé de la date 4"/>
          <p:cNvSpPr txBox="1">
            <a:spLocks/>
          </p:cNvSpPr>
          <p:nvPr userDrawn="1"/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75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D6DB-F0AB-476F-AAE5-30F2A276F4C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5496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i="1"/>
            </a:lvl1pPr>
          </a:lstStyle>
          <a:p>
            <a:r>
              <a:rPr lang="fr-FR" dirty="0" smtClean="0"/>
              <a:t>©</a:t>
            </a:r>
            <a:r>
              <a:rPr lang="fr-FR" dirty="0" err="1" smtClean="0"/>
              <a:t>QualiREL</a:t>
            </a:r>
            <a:r>
              <a:rPr lang="fr-FR" dirty="0" smtClean="0"/>
              <a:t>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9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PJ_Wsz4JF0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youtu.be/xBvMTZg_8C4" TargetMode="External"/><Relationship Id="rId2" Type="http://schemas.openxmlformats.org/officeDocument/2006/relationships/hyperlink" Target="https://youtu.be/wZhVy_Ueu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cFKjbdLSsA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youtu.be/Gw3wBzUDiNE" TargetMode="External"/><Relationship Id="rId4" Type="http://schemas.openxmlformats.org/officeDocument/2006/relationships/hyperlink" Target="https://youtu.be/aEzhIGnV36I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_L-ICsskviQ" TargetMode="External"/><Relationship Id="rId13" Type="http://schemas.openxmlformats.org/officeDocument/2006/relationships/image" Target="../media/image23.png"/><Relationship Id="rId18" Type="http://schemas.openxmlformats.org/officeDocument/2006/relationships/hyperlink" Target="https://youtu.be/rPJ_Wsz4JF0" TargetMode="External"/><Relationship Id="rId26" Type="http://schemas.openxmlformats.org/officeDocument/2006/relationships/hyperlink" Target="https://youtu.be/xBvMTZg_8C4" TargetMode="External"/><Relationship Id="rId39" Type="http://schemas.openxmlformats.org/officeDocument/2006/relationships/image" Target="../media/image33.jpeg"/><Relationship Id="rId3" Type="http://schemas.openxmlformats.org/officeDocument/2006/relationships/image" Target="../media/image15.png"/><Relationship Id="rId21" Type="http://schemas.openxmlformats.org/officeDocument/2006/relationships/image" Target="../media/image19.png"/><Relationship Id="rId34" Type="http://schemas.openxmlformats.org/officeDocument/2006/relationships/hyperlink" Target="http://www.qualirelsante.com/wp-content/uploads/outils/affiche_usagers_ages.jpg" TargetMode="External"/><Relationship Id="rId42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hyperlink" Target="https://youtu.be/pmRUQ-07tdc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27.png"/><Relationship Id="rId33" Type="http://schemas.openxmlformats.org/officeDocument/2006/relationships/image" Target="../media/image30.jpeg"/><Relationship Id="rId38" Type="http://schemas.openxmlformats.org/officeDocument/2006/relationships/hyperlink" Target="http://www.qualirelsante.com/wp-content/uploads/outils/affiche_professionnels_EHPAD.jpg" TargetMode="External"/><Relationship Id="rId2" Type="http://schemas.openxmlformats.org/officeDocument/2006/relationships/hyperlink" Target="https://youtu.be/wZhVy_Ueuvg" TargetMode="External"/><Relationship Id="rId16" Type="http://schemas.openxmlformats.org/officeDocument/2006/relationships/hyperlink" Target="https://youtu.be/WygRfZ4hKPA" TargetMode="External"/><Relationship Id="rId20" Type="http://schemas.openxmlformats.org/officeDocument/2006/relationships/hyperlink" Target="https://youtu.be/Gw3wBzUDiNE" TargetMode="External"/><Relationship Id="rId29" Type="http://schemas.openxmlformats.org/officeDocument/2006/relationships/image" Target="../media/image28.png"/><Relationship Id="rId41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cFKjbdLSsA" TargetMode="External"/><Relationship Id="rId11" Type="http://schemas.openxmlformats.org/officeDocument/2006/relationships/image" Target="../media/image22.png"/><Relationship Id="rId24" Type="http://schemas.openxmlformats.org/officeDocument/2006/relationships/hyperlink" Target="https://youtu.be/_nI3bqa2I14" TargetMode="External"/><Relationship Id="rId32" Type="http://schemas.openxmlformats.org/officeDocument/2006/relationships/hyperlink" Target="http://www.qualirelsante.com/wp-content/uploads/outils/affiche_usagers_jeunes.jpg" TargetMode="External"/><Relationship Id="rId37" Type="http://schemas.openxmlformats.org/officeDocument/2006/relationships/image" Target="../media/image32.jpeg"/><Relationship Id="rId40" Type="http://schemas.openxmlformats.org/officeDocument/2006/relationships/hyperlink" Target="http://www.qualirelsante.com/wp-content/uploads/outils/affiche_professionnels_cabinet_medical.jpg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23" Type="http://schemas.openxmlformats.org/officeDocument/2006/relationships/image" Target="../media/image26.png"/><Relationship Id="rId28" Type="http://schemas.openxmlformats.org/officeDocument/2006/relationships/hyperlink" Target="https://youtu.be/Wxi6zfTSPGo" TargetMode="External"/><Relationship Id="rId36" Type="http://schemas.openxmlformats.org/officeDocument/2006/relationships/hyperlink" Target="http://www.qualirelsante.com/wp-content/uploads/outils/affiche_professionnels_hopital.jpg" TargetMode="External"/><Relationship Id="rId10" Type="http://schemas.openxmlformats.org/officeDocument/2006/relationships/hyperlink" Target="https://youtu.be/k-Fy5Y9dZF0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hyperlink" Target="https://youtu.be/aEzhIGnV36I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s://youtu.be/K2J5Hr00dJI" TargetMode="External"/><Relationship Id="rId22" Type="http://schemas.openxmlformats.org/officeDocument/2006/relationships/hyperlink" Target="https://youtu.be/Eg47HZz1NZY" TargetMode="External"/><Relationship Id="rId27" Type="http://schemas.openxmlformats.org/officeDocument/2006/relationships/image" Target="../media/image20.png"/><Relationship Id="rId30" Type="http://schemas.openxmlformats.org/officeDocument/2006/relationships/hyperlink" Target="https://youtu.be/PbG6sdzh17g" TargetMode="External"/><Relationship Id="rId35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alirelsante.com/accompagnement/aparus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7.png"/><Relationship Id="rId2" Type="http://schemas.openxmlformats.org/officeDocument/2006/relationships/hyperlink" Target="https://youtu.be/WIaGgmwwr-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alirelsante.com/publications-outils/outils-pour-mettre-en-oeuvre-des-patients-traceurs/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hyperlink" Target="http://www.qualirelsante.com/accompagnement/patient-traceur-bhre/" TargetMode="External"/><Relationship Id="rId4" Type="http://schemas.openxmlformats.org/officeDocument/2006/relationships/hyperlink" Target="https://youtu.be/CdWfaHJqHLQ" TargetMode="Externa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qualirelsante.com/accompagnement/patient-trace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hyperlink" Target="http://www.qualirelsante.com/?post_type=publi_outils&amp;p=2073&amp;preview=tru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ecqa.asso.fr/outil/changement-des-pratiques-professionnelles/cosm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lidarites-sante.gouv.fr/systeme-de-sante-et-medico-social/parcours-des-patients-et-des-usagers/article/parcours-de-sante-de-soins-et-de-vie" TargetMode="External"/><Relationship Id="rId4" Type="http://schemas.openxmlformats.org/officeDocument/2006/relationships/hyperlink" Target="http://www.qualirelsante.com/publications-outils/evaluation-pratiques-professionnell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REBljh7qYM?t=6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WREBljh7qYM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relsante.com/publications-outils/evaluation-pratiques-professionnell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6856"/>
            <a:ext cx="2808312" cy="142408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Insérer votre logo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7704856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Mobiliser la méthode Patient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Traceur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445624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200" b="1" dirty="0" smtClean="0">
                <a:solidFill>
                  <a:schemeClr val="accent2"/>
                </a:solidFill>
              </a:rPr>
              <a:t>Objectifs principaux : </a:t>
            </a:r>
          </a:p>
          <a:p>
            <a:pPr marL="904875"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	Evaluer le parcours des usagers</a:t>
            </a:r>
          </a:p>
          <a:p>
            <a:pPr marL="904875" algn="just">
              <a:buFont typeface="Wingdings" panose="05000000000000000000" pitchFamily="2" charset="2"/>
              <a:buChar char="ü"/>
            </a:pPr>
            <a:r>
              <a:rPr lang="fr-FR" sz="2200" dirty="0" smtClean="0"/>
              <a:t>	Améliorer la qualité et la sécurité des soins</a:t>
            </a:r>
          </a:p>
          <a:p>
            <a:pPr marL="0" indent="0" algn="just">
              <a:buNone/>
            </a:pPr>
            <a:endParaRPr lang="fr-FR" sz="2200" dirty="0" smtClean="0"/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r>
              <a:rPr lang="fr-FR" sz="2200" b="1" dirty="0">
                <a:solidFill>
                  <a:schemeClr val="accent2"/>
                </a:solidFill>
              </a:rPr>
              <a:t>Objectifs </a:t>
            </a:r>
            <a:r>
              <a:rPr lang="fr-FR" sz="2200" b="1" dirty="0" smtClean="0">
                <a:solidFill>
                  <a:schemeClr val="accent2"/>
                </a:solidFill>
              </a:rPr>
              <a:t>secondaires :</a:t>
            </a:r>
            <a:endParaRPr lang="fr-FR" sz="2200" b="1" dirty="0">
              <a:solidFill>
                <a:schemeClr val="accent2"/>
              </a:solidFill>
            </a:endParaRPr>
          </a:p>
          <a:p>
            <a:pPr marL="904875" algn="just">
              <a:buFont typeface="Wingdings" panose="05000000000000000000" pitchFamily="2" charset="2"/>
              <a:buChar char="ü"/>
            </a:pPr>
            <a:r>
              <a:rPr lang="fr-FR" sz="2200" dirty="0"/>
              <a:t>	Evaluer/améliorer la coordination entre professionnels</a:t>
            </a:r>
          </a:p>
          <a:p>
            <a:pPr marL="904875" algn="just">
              <a:buFont typeface="Wingdings" panose="05000000000000000000" pitchFamily="2" charset="2"/>
              <a:buChar char="ü"/>
            </a:pPr>
            <a:r>
              <a:rPr lang="fr-FR" sz="2200" dirty="0"/>
              <a:t>	Evaluer/améliorer la prise en charge aux interfaces</a:t>
            </a:r>
          </a:p>
          <a:p>
            <a:pPr marL="904875" algn="just">
              <a:buFont typeface="Wingdings" panose="05000000000000000000" pitchFamily="2" charset="2"/>
              <a:buChar char="ü"/>
            </a:pPr>
            <a:r>
              <a:rPr lang="fr-FR" sz="2200" dirty="0"/>
              <a:t>	Evaluer/améliorer la communication entre les professionnels</a:t>
            </a:r>
          </a:p>
          <a:p>
            <a:pPr marL="904875" algn="just">
              <a:buFont typeface="Wingdings" panose="05000000000000000000" pitchFamily="2" charset="2"/>
              <a:buChar char="ü"/>
            </a:pPr>
            <a:r>
              <a:rPr lang="fr-FR" sz="2200" dirty="0"/>
              <a:t>	Evaluer/améliorer la continuité des soins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10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35" y="1340768"/>
            <a:ext cx="188354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346646"/>
            <a:ext cx="8028384" cy="7060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Atouts de la méthode du patient traceur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6106" r="12022" b="17307"/>
          <a:stretch/>
        </p:blipFill>
        <p:spPr bwMode="auto">
          <a:xfrm>
            <a:off x="251520" y="1772816"/>
            <a:ext cx="8586933" cy="39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Communiquer sur la méthode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55576" y="1916832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/>
              <a:t>Sensibiliser </a:t>
            </a:r>
            <a:r>
              <a:rPr lang="fr-FR" sz="2400" b="1" dirty="0"/>
              <a:t>et mobiliser cette méthode d’évaluation adaptée aux enjeux de parcours de </a:t>
            </a:r>
            <a:r>
              <a:rPr lang="fr-FR" sz="2400" b="1" dirty="0" smtClean="0"/>
              <a:t>santé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/>
              <a:t>Inscrire la </a:t>
            </a:r>
            <a:r>
              <a:rPr lang="fr-FR" sz="2400" b="1" dirty="0"/>
              <a:t>démarche d’évaluation des parcours patient dans les orientations qualité et sécurité des </a:t>
            </a:r>
            <a:r>
              <a:rPr lang="fr-FR" sz="2400" b="1" dirty="0" smtClean="0"/>
              <a:t>soins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/>
              <a:t>Faciliter </a:t>
            </a:r>
            <a:r>
              <a:rPr lang="fr-FR" sz="2400" b="1" dirty="0"/>
              <a:t>la mobilisation de la méthode quelque-soit le secteur et lieu </a:t>
            </a:r>
            <a:r>
              <a:rPr lang="fr-FR" sz="2400" b="1" dirty="0" smtClean="0"/>
              <a:t>d’exercice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/>
              <a:t>Rendre </a:t>
            </a:r>
            <a:r>
              <a:rPr lang="fr-FR" sz="2400" b="1" dirty="0"/>
              <a:t>accessible cette méthodologie d’évaluation des pratiques professionnelles au plus grand nombre.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3589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5580112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Une campagne de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communication</a:t>
            </a:r>
            <a:b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«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 clé en main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95933"/>
            <a:ext cx="8229600" cy="4569371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fr-FR" sz="2400" dirty="0" smtClean="0"/>
              <a:t>Montrer que mobiliser cette méthode permet d’évaluer les parcours des usagers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Démêler le vrai du faux de cette méthode d’évaluation des pratiques professionnelles (EPP)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Replacer la méthode Patient Traceur dans le panel d’EPP disponible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Convaincre de l’utilité de la méthode en dehors des enjeux de certification pour les établissements de santé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Sortir des représentations installées auprès des professionnels et usagers</a:t>
            </a:r>
          </a:p>
          <a:p>
            <a:pPr algn="just">
              <a:buFontTx/>
              <a:buChar char="-"/>
            </a:pPr>
            <a:r>
              <a:rPr lang="fr-FR" sz="2400" dirty="0" smtClean="0"/>
              <a:t>Sortir le Patient Traceur du ‘que sanitaire’ pour inciter aux Patients Traceurs sur l’ensemble du parcours, en ville, à l’hôpital et en structures médico-sociales</a:t>
            </a:r>
            <a:endParaRPr lang="fr-FR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13</a:t>
            </a:fld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41" y="0"/>
            <a:ext cx="36941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600" dirty="0" smtClean="0"/>
              <a:t>La personne en charge des démarches d’évaluation des pratiques professionnelles nécessairement soutenue et appuyée par le top management</a:t>
            </a:r>
          </a:p>
          <a:p>
            <a:pPr marL="0" indent="0" algn="just">
              <a:buNone/>
            </a:pPr>
            <a:endParaRPr lang="fr-FR" sz="1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dirty="0" smtClean="0"/>
              <a:t>En établissement de santé : CME, direction des soins et direction générale</a:t>
            </a:r>
          </a:p>
          <a:p>
            <a:pPr marL="0" indent="0" algn="just">
              <a:buNone/>
            </a:pPr>
            <a:endParaRPr lang="fr-FR" sz="15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dirty="0" smtClean="0"/>
              <a:t>En structure médico-sociale : médecin coordonnateur, infirmier coordinateur, directeur d’établissement</a:t>
            </a:r>
          </a:p>
          <a:p>
            <a:pPr marL="0" indent="0" algn="just">
              <a:buNone/>
            </a:pPr>
            <a:endParaRPr lang="fr-FR" sz="15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600" dirty="0" smtClean="0"/>
              <a:t>En ville :  fédérations, groupe qualité</a:t>
            </a:r>
          </a:p>
          <a:p>
            <a:pPr marL="0" indent="0" algn="just">
              <a:buNone/>
            </a:pPr>
            <a:endParaRPr lang="fr-FR" sz="1500" dirty="0"/>
          </a:p>
          <a:p>
            <a:pPr marL="0" indent="0" algn="just">
              <a:buNone/>
            </a:pPr>
            <a:r>
              <a:rPr lang="fr-FR" sz="2600" dirty="0" smtClean="0"/>
              <a:t>Et enfin tout acteur territorial, régional souhaitant mobiliser la méthode (Pilote MAIA, SRAE, etc.)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Qui peut mobiliser cette campagne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qualirelsante.com/wp-content/uploads/2018/07/ça-na-vraiment-pas-dintérêt-1-300x17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3812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www.qualirelsante.com/wp-content/uploads/2018/07/idée-reçue-2-300x17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8" y="3068960"/>
            <a:ext cx="23812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qualirelsante.com/wp-content/uploads/2018/07/idee-reçue-3-300x169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38125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qualirelsante.com/wp-content/uploads/2018/07/idee-reçue-9-300x177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0649"/>
            <a:ext cx="238125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www.qualirelsante.com/wp-content/uploads/2018/07/idee-reçue-10-300x168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10649"/>
            <a:ext cx="238125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qualirelsante.com/wp-content/uploads/2018/07/idee-reçue-13-300x170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10649"/>
            <a:ext cx="23812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15 motion design « idées reçues »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7" name="Espace réservé du contenu 2"/>
          <p:cNvSpPr>
            <a:spLocks noGrp="1"/>
          </p:cNvSpPr>
          <p:nvPr>
            <p:ph idx="1"/>
          </p:nvPr>
        </p:nvSpPr>
        <p:spPr>
          <a:xfrm>
            <a:off x="163810" y="1360903"/>
            <a:ext cx="8800678" cy="156404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2000" dirty="0" smtClean="0"/>
              <a:t>Idées reçues recueillies auprès des professionnels et usagers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20 secondes pour « casser » les idées reçues sur le patient traceur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A destination des professionnels, patients/usagers.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A utiliser sans modération pour sensibiliser, former et débattre de la méthode</a:t>
            </a:r>
            <a:r>
              <a:rPr lang="fr-FR" sz="1200" i="1" dirty="0" smtClean="0"/>
              <a:t>.</a:t>
            </a:r>
            <a:endParaRPr lang="fr-FR" sz="12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313738" y="4206092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16</a:t>
            </a:fld>
            <a:endParaRPr lang="fr-FR"/>
          </a:p>
        </p:txBody>
      </p:sp>
      <p:pic>
        <p:nvPicPr>
          <p:cNvPr id="10244" name="Picture 4" descr="http://www.qualirelsante.com/wp-content/uploads/2018/07/ça-na-vraiment-pas-dintérêt-1-300x17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1312188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www.qualirelsante.com/wp-content/uploads/2018/07/idée-reçue-2-300x17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21312188"/>
            <a:ext cx="2381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qualirelsante.com/wp-content/uploads/2018/07/idee-reçue-3-300x169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-21312188"/>
            <a:ext cx="23812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qualirelsante.com/wp-content/uploads/2018/07/idee-reçue-4-300x172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-21312188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qualirelsante.com/wp-content/uploads/2018/07/idee-reçue-5-300x170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8705513"/>
            <a:ext cx="2381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www.qualirelsante.com/wp-content/uploads/2018/07/IDEE-reçue-6-300x174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-18705513"/>
            <a:ext cx="23812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qualirelsante.com/wp-content/uploads/2018/07/idee-reçue-7-300x170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13" y="-18705513"/>
            <a:ext cx="2381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www.qualirelsante.com/wp-content/uploads/2018/07/idee-reçue-8-300x171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038" y="-18705513"/>
            <a:ext cx="2381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qualirelsante.com/wp-content/uploads/2018/07/idee-reçue-9-300x177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-16084550"/>
            <a:ext cx="23812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www.qualirelsante.com/wp-content/uploads/2018/07/idee-reçue-10-300x168.pn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-16084550"/>
            <a:ext cx="2381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qualirelsante.com/wp-content/uploads/2018/07/idee-reçue-11-300x167.pn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-16084550"/>
            <a:ext cx="2381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http://www.qualirelsante.com/wp-content/uploads/2018/07/idee-reçue-12-300x165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38" y="-16084550"/>
            <a:ext cx="23812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qualirelsante.com/wp-content/uploads/2018/07/idee-reçue-13-300x170.pn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-13447713"/>
            <a:ext cx="2381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://www.qualirelsante.com/wp-content/uploads/2018/07/idee-reçue-14-300x166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13447713"/>
            <a:ext cx="23812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qualirelsante.com/wp-content/uploads/2018/07/idee-reçue-15-300x167.pn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-13447713"/>
            <a:ext cx="23812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www.qualirelsante.com/wp-content/uploads/outils/affiche_usagers_jeunes-212x300.jp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8" y="2852936"/>
            <a:ext cx="1832614" cy="25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www.qualirelsante.com/wp-content/uploads/outils/affiche_usagers_ages-212x300.jpg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76" y="3645024"/>
            <a:ext cx="1820232" cy="25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://www.qualirelsante.com/wp-content/uploads/outils/affiche_professionnels_hopital-212x300.jp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4" y="2877700"/>
            <a:ext cx="1795467" cy="25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www.qualirelsante.com/wp-content/uploads/outils/affiche_professionnels_EHPAD-212x300.jpg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3501008"/>
            <a:ext cx="1783084" cy="25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http://www.qualirelsante.com/wp-content/uploads/outils/affiche_professionnels_cabinet_medical-212x300.jpg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16001"/>
            <a:ext cx="1783084" cy="25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5 affiches de sensibilisation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163810" y="1360903"/>
            <a:ext cx="8800678" cy="156404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2000" dirty="0" smtClean="0"/>
              <a:t>3 affiches adaptées à chaque secteur d’activité (établissements de santé, médico-social, ville)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2 affiches adaptées à la population accueillie (patients, usagers)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Personnalisable pour inciter à participer à la méthode du patient traceur</a:t>
            </a:r>
            <a:endParaRPr lang="fr-FR" sz="1200" dirty="0" smtClean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700787" y="5316699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1 support de présentation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7" name="Espace réservé du contenu 2"/>
          <p:cNvSpPr>
            <a:spLocks noGrp="1"/>
          </p:cNvSpPr>
          <p:nvPr>
            <p:ph idx="1"/>
          </p:nvPr>
        </p:nvSpPr>
        <p:spPr>
          <a:xfrm>
            <a:off x="163810" y="1360903"/>
            <a:ext cx="8800678" cy="187632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2000" dirty="0" smtClean="0"/>
              <a:t>Personnalisable et adaptable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Pour communiquer sur les enjeux auprès des instances et des interlocuteurs clés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partie sur les enjeux de qualité et de sécurité sur les parcours</a:t>
            </a:r>
          </a:p>
          <a:p>
            <a:pPr algn="just">
              <a:buFontTx/>
              <a:buChar char="-"/>
            </a:pPr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partie sur la campagne de communication et le ressources disponibles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r="12682"/>
          <a:stretch/>
        </p:blipFill>
        <p:spPr bwMode="auto">
          <a:xfrm>
            <a:off x="2483768" y="3573016"/>
            <a:ext cx="3748744" cy="282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18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Des ressources en appui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8674" name="Picture 2" descr="http://www.qualirelsante.com/wp-content/uploads/2018/07/mooc-1-300x13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989404"/>
            <a:ext cx="2381250" cy="10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ttp://www.qualirelsante.com/wp-content/uploads/2018/07/mooc-2-300x12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9993"/>
            <a:ext cx="2562225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http://www.qualirelsante.com/wp-content/uploads/2018/07/boite-à-outils-300x22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3164"/>
            <a:ext cx="16192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www.qualirelsante.com/wp-content/uploads/2018/07/cosmos-300x222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56" y="4592689"/>
            <a:ext cx="1619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http://www.qualirelsante.com/wp-content/uploads/2018/07/patient-traceur-BHRE-300x222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92689"/>
            <a:ext cx="1619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63810" y="1360903"/>
            <a:ext cx="8800678" cy="48392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2000" dirty="0" smtClean="0"/>
              <a:t>1 </a:t>
            </a:r>
            <a:r>
              <a:rPr lang="fr-FR" sz="2000" dirty="0" err="1" smtClean="0"/>
              <a:t>Mooc</a:t>
            </a:r>
            <a:r>
              <a:rPr lang="fr-FR" sz="2000" dirty="0" smtClean="0"/>
              <a:t> pour former les professionnels en charge de la conduite de projet</a:t>
            </a:r>
            <a:endParaRPr lang="fr-FR" sz="2000" dirty="0"/>
          </a:p>
          <a:p>
            <a:pPr algn="just">
              <a:buFontTx/>
              <a:buChar char="-"/>
            </a:pPr>
            <a:endParaRPr lang="fr-FR" sz="2000" dirty="0" smtClean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181742" y="3591517"/>
            <a:ext cx="8800678" cy="949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fr-FR" sz="2000" dirty="0" smtClean="0"/>
              <a:t>1 boite à outils comprenant les supports de conduite de projet et un panel de ressources mobilisables pour décliner la méthodologie sur différents champs d’activités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4158563" y="2453100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1095486" y="5500207"/>
            <a:ext cx="5054488" cy="809113"/>
            <a:chOff x="1095486" y="4963939"/>
            <a:chExt cx="5054488" cy="809113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5" t="4598" r="12150" b="57931"/>
            <a:stretch/>
          </p:blipFill>
          <p:spPr bwMode="auto">
            <a:xfrm rot="1804254">
              <a:off x="1095486" y="4963939"/>
              <a:ext cx="595642" cy="80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5" t="4598" r="12150" b="57931"/>
            <a:stretch/>
          </p:blipFill>
          <p:spPr bwMode="auto">
            <a:xfrm rot="1804254">
              <a:off x="5554332" y="4963939"/>
              <a:ext cx="595642" cy="80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5" t="4598" r="12150" b="57931"/>
            <a:stretch/>
          </p:blipFill>
          <p:spPr bwMode="auto">
            <a:xfrm rot="1804254">
              <a:off x="3513694" y="4963939"/>
              <a:ext cx="595642" cy="80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79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52528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r-FR" sz="2400" dirty="0" smtClean="0"/>
              <a:t>Mise en relation des structures et acteurs</a:t>
            </a:r>
          </a:p>
          <a:p>
            <a:pPr lvl="1">
              <a:buFontTx/>
              <a:buChar char="-"/>
            </a:pPr>
            <a:r>
              <a:rPr lang="fr-FR" sz="2400" dirty="0" smtClean="0"/>
              <a:t>Formation à la mise en œuvre de la méthode du patient-traceur</a:t>
            </a:r>
          </a:p>
          <a:p>
            <a:pPr lvl="1">
              <a:buFontTx/>
              <a:buChar char="-"/>
            </a:pPr>
            <a:r>
              <a:rPr lang="fr-FR" sz="2400" dirty="0" smtClean="0"/>
              <a:t>Journée de partage d’expérience et séminaires de retours d’expérience</a:t>
            </a:r>
          </a:p>
          <a:p>
            <a:pPr lvl="1">
              <a:buFontTx/>
              <a:buChar char="-"/>
            </a:pPr>
            <a:r>
              <a:rPr lang="fr-FR" sz="2400" dirty="0" smtClean="0"/>
              <a:t>Pool de personnes ressources formées</a:t>
            </a:r>
          </a:p>
          <a:p>
            <a:pPr lvl="1">
              <a:buFontTx/>
              <a:buChar char="-"/>
            </a:pPr>
            <a:r>
              <a:rPr lang="fr-FR" sz="2400" dirty="0" smtClean="0"/>
              <a:t>Appui méthodologique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19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QualiREL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Santé </a:t>
            </a:r>
            <a:b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Facilitateur à la mise en œuvre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Picture 4" descr="http://www.qualirelsante.com/wp-content/uploads/2018/07/PARTAGE-EXP-300x22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16383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qualirelsante.com/wp-content/uploads/2018/07/accompagnement-methodo-300x22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83447"/>
            <a:ext cx="1619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2646395" y="5954109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5299827" y="5954108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Note à l’attention des utilisateurs</a:t>
            </a:r>
            <a:b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(diapositive à supprimer)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 smtClean="0"/>
              <a:t>Ce support </a:t>
            </a:r>
            <a:r>
              <a:rPr lang="fr-FR" sz="1600" dirty="0" err="1" smtClean="0"/>
              <a:t>power-point</a:t>
            </a:r>
            <a:r>
              <a:rPr lang="fr-FR" sz="1600" dirty="0" smtClean="0"/>
              <a:t> est proposé par la Structure Régionale d’Appui (SRA) </a:t>
            </a:r>
            <a:r>
              <a:rPr lang="fr-FR" sz="1600" dirty="0" err="1" smtClean="0"/>
              <a:t>QualiREL</a:t>
            </a:r>
            <a:r>
              <a:rPr lang="fr-FR" sz="1600" dirty="0" smtClean="0"/>
              <a:t> Santé.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Il est à destination des interlocuteurs clés des établissements en matière de qualité et de sécurité des soins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Il a </a:t>
            </a:r>
            <a:r>
              <a:rPr lang="fr-FR" sz="1600" dirty="0"/>
              <a:t>été </a:t>
            </a:r>
            <a:r>
              <a:rPr lang="fr-FR" sz="1600" dirty="0" smtClean="0"/>
              <a:t>conçu </a:t>
            </a:r>
            <a:r>
              <a:rPr lang="fr-FR" sz="1600" dirty="0"/>
              <a:t>pour une présentation au sein instances des établissements, structures ou service afin de </a:t>
            </a:r>
            <a:r>
              <a:rPr lang="fr-FR" sz="1600" dirty="0" smtClean="0"/>
              <a:t>communiquer et </a:t>
            </a:r>
            <a:r>
              <a:rPr lang="fr-FR" sz="1600" dirty="0"/>
              <a:t>convaincre sur l’utilité d’évaluer les parcours de santé des usagers via la méthode du patient traceur.</a:t>
            </a:r>
          </a:p>
          <a:p>
            <a:pPr algn="just">
              <a:spcAft>
                <a:spcPts val="600"/>
              </a:spcAft>
            </a:pPr>
            <a:r>
              <a:rPr lang="fr-FR" sz="1600" dirty="0"/>
              <a:t>Il aborde l’enjeu de l’évaluation des parcours usagers selon deux volets :</a:t>
            </a:r>
          </a:p>
          <a:p>
            <a:pPr lvl="1" algn="just">
              <a:spcAft>
                <a:spcPts val="600"/>
              </a:spcAft>
            </a:pPr>
            <a:r>
              <a:rPr lang="fr-FR" sz="1400" dirty="0"/>
              <a:t>Replacer la méthodologie du patient traceur dans un objectif d’évaluation des parcours de santé des usagers</a:t>
            </a:r>
          </a:p>
          <a:p>
            <a:pPr lvl="1" algn="just">
              <a:spcAft>
                <a:spcPts val="600"/>
              </a:spcAft>
            </a:pPr>
            <a:r>
              <a:rPr lang="fr-FR" sz="1400" dirty="0"/>
              <a:t>Promouvoir </a:t>
            </a:r>
            <a:r>
              <a:rPr lang="fr-FR" sz="1400" dirty="0" smtClean="0"/>
              <a:t>les </a:t>
            </a:r>
            <a:r>
              <a:rPr lang="fr-FR" sz="1400" dirty="0"/>
              <a:t>ressources disponibles </a:t>
            </a:r>
            <a:r>
              <a:rPr lang="fr-FR" sz="1400" dirty="0" smtClean="0"/>
              <a:t>de </a:t>
            </a:r>
            <a:r>
              <a:rPr lang="fr-FR" sz="1400" dirty="0"/>
              <a:t>la SRA Pays de la Loire en terme de sensibilisation et appui.</a:t>
            </a:r>
          </a:p>
          <a:p>
            <a:pPr algn="just">
              <a:spcAft>
                <a:spcPts val="600"/>
              </a:spcAft>
            </a:pPr>
            <a:r>
              <a:rPr lang="fr-FR" sz="1600" dirty="0" smtClean="0"/>
              <a:t>Adaptable par les interlocuteurs, la source (©</a:t>
            </a:r>
            <a:r>
              <a:rPr lang="fr-FR" sz="1600" dirty="0" err="1" smtClean="0"/>
              <a:t>QualiREL</a:t>
            </a:r>
            <a:r>
              <a:rPr lang="fr-FR" sz="1600" dirty="0" smtClean="0"/>
              <a:t> Santé 2018) doit être conservée par </a:t>
            </a:r>
            <a:r>
              <a:rPr lang="fr-FR" sz="1600" dirty="0" smtClean="0"/>
              <a:t>l’utilisateur sur chacune des diapositives mises à disposition.</a:t>
            </a:r>
            <a:endParaRPr lang="fr-FR" sz="1600" dirty="0" smtClean="0"/>
          </a:p>
          <a:p>
            <a:pPr algn="just">
              <a:spcAft>
                <a:spcPts val="600"/>
              </a:spcAft>
            </a:pPr>
            <a:r>
              <a:rPr lang="fr-FR" sz="1600" dirty="0" smtClean="0"/>
              <a:t>L’ordre des diapositives peut être modifié. En fonction des besoins, certaines diapositives peuvent être supprimées, d’autres ajoutées. Toutefois et en aucun cas, le contenu des diapositives ne doit être modifié.</a:t>
            </a:r>
          </a:p>
        </p:txBody>
      </p:sp>
    </p:spTree>
    <p:extLst>
      <p:ext uri="{BB962C8B-B14F-4D97-AF65-F5344CB8AC3E}">
        <p14:creationId xmlns:p14="http://schemas.microsoft.com/office/powerpoint/2010/main" val="890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9" y="1196752"/>
            <a:ext cx="8887427" cy="5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4906888" cy="778098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Références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500141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1400" dirty="0" smtClean="0"/>
              <a:t>CCECQA. (Page consultée le 05/04/18). COSMOS, [</a:t>
            </a:r>
            <a:r>
              <a:rPr lang="fr-FR" sz="1400" dirty="0"/>
              <a:t>En ligne]. </a:t>
            </a:r>
            <a:r>
              <a:rPr lang="fr-FR" sz="1400" dirty="0">
                <a:hlinkClick r:id="rId3"/>
              </a:rPr>
              <a:t>http://</a:t>
            </a:r>
            <a:r>
              <a:rPr lang="fr-FR" sz="1400" dirty="0" smtClean="0">
                <a:hlinkClick r:id="rId3"/>
              </a:rPr>
              <a:t>www.ccecqa.asso.fr/outil/changement-des-pratiques-professionnelles/cosmos</a:t>
            </a:r>
            <a:r>
              <a:rPr lang="fr-FR" sz="1400" dirty="0" smtClean="0"/>
              <a:t> </a:t>
            </a:r>
          </a:p>
          <a:p>
            <a:pPr marL="0" indent="0" algn="just">
              <a:buNone/>
            </a:pPr>
            <a:endParaRPr lang="fr-FR" sz="1400" dirty="0" smtClean="0"/>
          </a:p>
          <a:p>
            <a:pPr algn="just">
              <a:buFontTx/>
              <a:buChar char="-"/>
            </a:pPr>
            <a:r>
              <a:rPr lang="fr-FR" sz="1400" dirty="0" smtClean="0"/>
              <a:t>QualiREL Santé. (Page consultée le 05/04/18). Evaluation des pratiques professionnelles, Flyers de </a:t>
            </a:r>
            <a:r>
              <a:rPr lang="fr-FR" sz="1400" dirty="0" err="1" smtClean="0"/>
              <a:t>sensibilitation</a:t>
            </a:r>
            <a:r>
              <a:rPr lang="fr-FR" sz="1400" dirty="0" smtClean="0"/>
              <a:t>, [</a:t>
            </a:r>
            <a:r>
              <a:rPr lang="fr-FR" sz="1400" dirty="0"/>
              <a:t>En ligne]. </a:t>
            </a:r>
            <a:r>
              <a:rPr lang="fr-FR" sz="1400" dirty="0">
                <a:hlinkClick r:id="rId4"/>
              </a:rPr>
              <a:t>http://www.qualirelsante.com/publications-outils/evaluation-pratiques-professionnelles</a:t>
            </a:r>
            <a:r>
              <a:rPr lang="fr-FR" sz="1400" dirty="0" smtClean="0">
                <a:hlinkClick r:id="rId4"/>
              </a:rPr>
              <a:t>/</a:t>
            </a:r>
            <a:r>
              <a:rPr lang="fr-FR" sz="1400" dirty="0" smtClean="0"/>
              <a:t> </a:t>
            </a:r>
            <a:endParaRPr lang="fr-FR" sz="1400" dirty="0"/>
          </a:p>
          <a:p>
            <a:pPr marL="0" indent="0" algn="just">
              <a:buNone/>
            </a:pPr>
            <a:endParaRPr lang="fr-FR" sz="1400" dirty="0" smtClean="0"/>
          </a:p>
          <a:p>
            <a:pPr algn="just">
              <a:buFontTx/>
              <a:buChar char="-"/>
            </a:pPr>
            <a:r>
              <a:rPr lang="fr-FR" sz="1400" dirty="0" err="1" smtClean="0"/>
              <a:t>Domecq</a:t>
            </a:r>
            <a:r>
              <a:rPr lang="fr-FR" sz="1400" dirty="0" smtClean="0"/>
              <a:t> S. Le patient-traceur : un outil de management de la coordination des soins. [Mémoire de Mastère Management par la Qualité]. Talence : KEDGE Business </a:t>
            </a:r>
            <a:r>
              <a:rPr lang="fr-FR" sz="1400" dirty="0" err="1" smtClean="0"/>
              <a:t>School</a:t>
            </a:r>
            <a:r>
              <a:rPr lang="fr-FR" sz="1400" dirty="0" smtClean="0"/>
              <a:t>; 2017</a:t>
            </a:r>
          </a:p>
          <a:p>
            <a:pPr marL="0" indent="0" algn="just">
              <a:buNone/>
            </a:pPr>
            <a:endParaRPr lang="fr-FR" sz="1400" dirty="0" smtClean="0"/>
          </a:p>
          <a:p>
            <a:pPr algn="just">
              <a:buFontTx/>
              <a:buChar char="-"/>
            </a:pPr>
            <a:r>
              <a:rPr lang="fr-FR" sz="1400" dirty="0"/>
              <a:t>Ministère des Solidarités et de la </a:t>
            </a:r>
            <a:r>
              <a:rPr lang="fr-FR" sz="1400" dirty="0" smtClean="0"/>
              <a:t>Santé. (Page consultée le 16/04/18). Parcours de santé, de soins, de vie, [en ligne]. </a:t>
            </a:r>
            <a:r>
              <a:rPr lang="fr-FR" sz="1400" dirty="0" smtClean="0">
                <a:hlinkClick r:id="rId5"/>
              </a:rPr>
              <a:t>http</a:t>
            </a:r>
            <a:r>
              <a:rPr lang="fr-FR" sz="1400" dirty="0">
                <a:hlinkClick r:id="rId5"/>
              </a:rPr>
              <a:t>://</a:t>
            </a:r>
            <a:r>
              <a:rPr lang="fr-FR" sz="1400" dirty="0" smtClean="0">
                <a:hlinkClick r:id="rId5"/>
              </a:rPr>
              <a:t>solidarites-sante.gouv.fr/systeme-de-sante-et-medico-social/parcours-des-patients-et-des-usagers/article/parcours-de-sante-de-soins-et-de-vie</a:t>
            </a:r>
            <a:r>
              <a:rPr lang="fr-FR" sz="1400" dirty="0" smtClean="0"/>
              <a:t> </a:t>
            </a:r>
          </a:p>
          <a:p>
            <a:pPr marL="0" indent="0" algn="just">
              <a:buNone/>
            </a:pPr>
            <a:endParaRPr lang="fr-FR" sz="1400" dirty="0"/>
          </a:p>
          <a:p>
            <a:pPr algn="just">
              <a:buFontTx/>
              <a:buChar char="-"/>
            </a:pPr>
            <a:r>
              <a:rPr lang="fr-FR" sz="1400" dirty="0" smtClean="0"/>
              <a:t>Abbey H, Cote F, Terrien N. Comment améliorer les relations entre les EHPAD et les services d’urgences? 7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</a:t>
            </a:r>
            <a:r>
              <a:rPr lang="fr-FR" sz="1400" dirty="0"/>
              <a:t>J</a:t>
            </a:r>
            <a:r>
              <a:rPr lang="fr-FR" sz="1400" dirty="0" smtClean="0"/>
              <a:t>ournée de Management &amp; </a:t>
            </a:r>
            <a:r>
              <a:rPr lang="fr-FR" sz="1400" dirty="0"/>
              <a:t>C</a:t>
            </a:r>
            <a:r>
              <a:rPr lang="fr-FR" sz="1400" dirty="0" smtClean="0"/>
              <a:t>oordination en EHPAD; 29 mars 2018; Nantes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Parcours de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soins 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>
                <a:latin typeface="Berlin Sans FB Demi" panose="020E0802020502020306" pitchFamily="34" charset="0"/>
              </a:rPr>
              <a:t>« Il suppose l’intervention coordonnée et concertée des professionnels de santé et sociaux, tant en ville qu’en établissement de santé, médico-social et social, en cabinet libéral, en maison de santé ou en centre de santé, en réseau de santé… </a:t>
            </a:r>
            <a:r>
              <a:rPr lang="fr-FR" sz="2400" dirty="0" smtClean="0">
                <a:latin typeface="Berlin Sans FB Demi" panose="020E0802020502020306" pitchFamily="34" charset="0"/>
              </a:rPr>
              <a:t>»</a:t>
            </a:r>
          </a:p>
          <a:p>
            <a:pPr marL="0" indent="0" algn="just">
              <a:buNone/>
            </a:pPr>
            <a:endParaRPr lang="fr-FR" sz="700" dirty="0"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fr-FR" sz="1100" i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[Ministère des Solidarités et de la Santé - novembre 2017]</a:t>
            </a:r>
          </a:p>
          <a:p>
            <a:pPr marL="0" indent="0" algn="just">
              <a:buNone/>
            </a:pPr>
            <a:endParaRPr lang="fr-FR" sz="1100" dirty="0" smtClean="0"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fr-FR" sz="1100" dirty="0" smtClean="0">
              <a:latin typeface="Berlin Sans FB Demi" panose="020E0802020502020306" pitchFamily="34" charset="0"/>
            </a:endParaRPr>
          </a:p>
          <a:p>
            <a:pPr marL="2327275" indent="0" algn="just">
              <a:buNone/>
            </a:pPr>
            <a:r>
              <a:rPr lang="fr-FR" sz="1800" dirty="0">
                <a:latin typeface="Berlin Sans FB Demi" panose="020E0802020502020306" pitchFamily="34" charset="0"/>
              </a:rPr>
              <a:t>Il s’inscrit dans le territoire de santé et répond à une logique de décloisonnement : faciliter l’accès aux soins, renforcer les alternatives à l’hospitalisation, maintenir à domicile, etc</a:t>
            </a:r>
            <a:r>
              <a:rPr lang="fr-FR" sz="1800" dirty="0" smtClean="0">
                <a:latin typeface="Berlin Sans FB Demi" panose="020E0802020502020306" pitchFamily="34" charset="0"/>
              </a:rPr>
              <a:t>.</a:t>
            </a:r>
          </a:p>
          <a:p>
            <a:pPr marL="2327275" indent="0" algn="just">
              <a:buNone/>
            </a:pPr>
            <a:endParaRPr lang="fr-FR" sz="700" dirty="0">
              <a:latin typeface="Berlin Sans FB Demi" panose="020E0802020502020306" pitchFamily="34" charset="0"/>
            </a:endParaRPr>
          </a:p>
          <a:p>
            <a:pPr marL="2327275" indent="0" algn="just">
              <a:buNone/>
            </a:pP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[HAS. Certification et Actualités. N°11 – octobre – décembre 2013]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365104"/>
            <a:ext cx="2563905" cy="14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811529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Evaluer les parcours des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usagers 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581128"/>
            <a:ext cx="8784976" cy="1656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Progression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des maladies chroniques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prises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en charge transversales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intervenants multiples </a:t>
            </a:r>
          </a:p>
          <a:p>
            <a:pPr algn="just">
              <a:buFontTx/>
              <a:buChar char="-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Pour assurer un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parcours cohérent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 nécessité d’actions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coordonnées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et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structurées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just">
              <a:buFontTx/>
              <a:buChar char="-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Pour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les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équipes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des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structures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sanitaires et médico‐sociales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prenant en charge ces populations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difficultés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de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coordination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aux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interfaces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(notamment 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lors de recours à 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une hospitalisation </a:t>
            </a:r>
            <a:r>
              <a:rPr lang="fr-FR" sz="1050" i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pour un problème </a:t>
            </a:r>
            <a:r>
              <a:rPr lang="fr-FR" sz="1050" i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aigu)</a:t>
            </a:r>
          </a:p>
          <a:p>
            <a:pPr algn="just">
              <a:buFontTx/>
              <a:buChar char="-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auses principales des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EIAS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: problèmes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de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communication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entre professionnels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(OMS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, 2007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)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just">
              <a:buFontTx/>
              <a:buChar char="-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Impacte la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continuité des soins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et la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qualité de vie des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usagers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4</a:t>
            </a:fld>
            <a:endParaRPr lang="fr-FR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2715"/>
            <a:ext cx="526524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728" y="4006225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ＭＳ Ｐゴシック" pitchFamily="34" charset="-128"/>
              </a:rPr>
              <a:t>Pr René </a:t>
            </a:r>
            <a:r>
              <a:rPr lang="fr-FR" altLang="fr-FR" sz="1050" dirty="0" err="1" smtClean="0">
                <a:solidFill>
                  <a:schemeClr val="bg1"/>
                </a:solidFill>
                <a:latin typeface="Berlin Sans FB Demi" panose="020E0802020502020306" pitchFamily="34" charset="0"/>
                <a:ea typeface="ＭＳ Ｐゴシック" pitchFamily="34" charset="-128"/>
              </a:rPr>
              <a:t>Amalberti</a:t>
            </a:r>
            <a:endParaRPr lang="fr-FR" altLang="fr-FR" sz="1050" dirty="0" smtClean="0">
              <a:solidFill>
                <a:schemeClr val="bg1"/>
              </a:solidFill>
              <a:latin typeface="Berlin Sans FB Demi" panose="020E0802020502020306" pitchFamily="34" charset="0"/>
              <a:ea typeface="ＭＳ Ｐゴシック" pitchFamily="34" charset="-128"/>
              <a:hlinkClick r:id="rId5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0" dirty="0" smtClean="0">
                <a:solidFill>
                  <a:schemeClr val="bg1"/>
                </a:solidFill>
                <a:latin typeface="Berlin Sans FB Demi" panose="020E0802020502020306" pitchFamily="34" charset="0"/>
                <a:ea typeface="ＭＳ Ｐゴシック" pitchFamily="34" charset="-128"/>
                <a:hlinkClick r:id="rId5"/>
              </a:rPr>
              <a:t>https</a:t>
            </a:r>
            <a:r>
              <a:rPr lang="fr-FR" altLang="fr-FR" sz="1050" dirty="0">
                <a:solidFill>
                  <a:schemeClr val="bg1"/>
                </a:solidFill>
                <a:latin typeface="Berlin Sans FB Demi" panose="020E0802020502020306" pitchFamily="34" charset="0"/>
                <a:ea typeface="ＭＳ Ｐゴシック" pitchFamily="34" charset="-128"/>
                <a:hlinkClick r:id="rId5"/>
              </a:rPr>
              <a:t>://www.youtube.com/watch?v=WREBljh7qYM</a:t>
            </a:r>
            <a:endParaRPr lang="fr-FR" altLang="fr-FR" sz="1050" dirty="0">
              <a:solidFill>
                <a:schemeClr val="bg1"/>
              </a:solidFill>
              <a:latin typeface="Berlin Sans FB Demi" panose="020E0802020502020306" pitchFamily="34" charset="0"/>
              <a:ea typeface="ＭＳ Ｐゴシック" pitchFamily="34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1753897" y="3533220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60840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Une incitation nationale à la logique de parcours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881" y="1484784"/>
            <a:ext cx="8712968" cy="432048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Rôle </a:t>
            </a:r>
            <a:r>
              <a:rPr lang="fr-FR" sz="1800" dirty="0"/>
              <a:t>central </a:t>
            </a:r>
            <a:r>
              <a:rPr lang="fr-FR" sz="1800" dirty="0" smtClean="0"/>
              <a:t>du médecin </a:t>
            </a:r>
            <a:r>
              <a:rPr lang="fr-FR" sz="1800" dirty="0"/>
              <a:t>traitant dans la coordination des soins et du parcours </a:t>
            </a:r>
            <a:r>
              <a:rPr lang="fr-FR" sz="1800" dirty="0" smtClean="0"/>
              <a:t>(2004)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Nouvelles </a:t>
            </a:r>
            <a:r>
              <a:rPr lang="fr-FR" sz="1800" dirty="0"/>
              <a:t>organisations territoriales </a:t>
            </a:r>
            <a:r>
              <a:rPr lang="fr-FR" sz="1800" dirty="0" smtClean="0"/>
              <a:t>(HPST</a:t>
            </a:r>
            <a:r>
              <a:rPr lang="fr-FR" sz="1800" dirty="0"/>
              <a:t>, </a:t>
            </a:r>
            <a:r>
              <a:rPr lang="fr-FR" sz="1800" dirty="0" smtClean="0"/>
              <a:t>2009)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Agences </a:t>
            </a:r>
            <a:r>
              <a:rPr lang="fr-FR" sz="1800" dirty="0"/>
              <a:t>Régionales de </a:t>
            </a:r>
            <a:r>
              <a:rPr lang="fr-FR" sz="1800" dirty="0" smtClean="0"/>
              <a:t>Santé : décloisonner </a:t>
            </a:r>
            <a:r>
              <a:rPr lang="fr-FR" sz="1800" dirty="0"/>
              <a:t>les </a:t>
            </a:r>
            <a:r>
              <a:rPr lang="fr-FR" sz="1800" dirty="0" smtClean="0"/>
              <a:t>secteurs (2010)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Nouvelle organisation </a:t>
            </a:r>
            <a:r>
              <a:rPr lang="fr-FR" sz="1800" dirty="0"/>
              <a:t>des ARS grandes régions </a:t>
            </a:r>
            <a:r>
              <a:rPr lang="fr-FR" sz="1800" dirty="0" smtClean="0"/>
              <a:t>(2016)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Circulaires : filières </a:t>
            </a:r>
            <a:r>
              <a:rPr lang="fr-FR" sz="1800" dirty="0"/>
              <a:t>de prise en charge spécifiques à des </a:t>
            </a:r>
            <a:r>
              <a:rPr lang="fr-FR" sz="1800" dirty="0" smtClean="0"/>
              <a:t>populations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Stratégie </a:t>
            </a:r>
            <a:r>
              <a:rPr lang="fr-FR" sz="1800" dirty="0"/>
              <a:t>Nationale de </a:t>
            </a:r>
            <a:r>
              <a:rPr lang="fr-FR" sz="1800" dirty="0" smtClean="0"/>
              <a:t>Santé (2013) : déployer </a:t>
            </a:r>
            <a:r>
              <a:rPr lang="fr-FR" sz="1800" dirty="0"/>
              <a:t>une médecine de parcours pour mieux organiser la prise en charge des </a:t>
            </a:r>
            <a:r>
              <a:rPr lang="fr-FR" sz="1800" dirty="0" smtClean="0"/>
              <a:t>usagers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/>
              <a:t>L</a:t>
            </a:r>
            <a:r>
              <a:rPr lang="fr-FR" sz="1800" dirty="0" smtClean="0"/>
              <a:t>oi </a:t>
            </a:r>
            <a:r>
              <a:rPr lang="fr-FR" sz="1800" dirty="0"/>
              <a:t>de modernisation </a:t>
            </a:r>
            <a:r>
              <a:rPr lang="fr-FR" sz="1800" dirty="0" smtClean="0"/>
              <a:t>du système </a:t>
            </a:r>
            <a:r>
              <a:rPr lang="fr-FR" sz="1800" dirty="0"/>
              <a:t>de santé (MASS, </a:t>
            </a:r>
            <a:r>
              <a:rPr lang="fr-FR" sz="1800" dirty="0" smtClean="0"/>
              <a:t>2016): axe dédié </a:t>
            </a:r>
            <a:r>
              <a:rPr lang="fr-FR" sz="1800" dirty="0"/>
              <a:t>à faciliter le parcours de </a:t>
            </a:r>
            <a:r>
              <a:rPr lang="fr-FR" sz="1800" dirty="0" smtClean="0"/>
              <a:t>santé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Mise en place des Groupements Hospitaliers de Territoire (2016-2017)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fr-FR" sz="1800" dirty="0" smtClean="0"/>
              <a:t>Périmètre d’intervention de la Haute Autorité de Santé élargi au secteur social et médico-social (2018)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843528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Des constats objectivés par </a:t>
            </a:r>
            <a:b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QualiREL 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104456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Tx/>
              <a:buChar char="-"/>
            </a:pPr>
            <a:r>
              <a:rPr lang="fr-FR" sz="2400" b="1" dirty="0" smtClean="0"/>
              <a:t>Management </a:t>
            </a:r>
            <a:r>
              <a:rPr lang="fr-FR" sz="2400" b="1" dirty="0"/>
              <a:t>et évaluation des organisations </a:t>
            </a:r>
            <a:r>
              <a:rPr lang="fr-FR" sz="2400" dirty="0"/>
              <a:t>: résultats de certification des établissements de santé </a:t>
            </a:r>
            <a:r>
              <a:rPr lang="fr-FR" sz="2400" dirty="0" smtClean="0"/>
              <a:t>;</a:t>
            </a:r>
          </a:p>
          <a:p>
            <a:pPr marL="0" indent="0" algn="just">
              <a:buNone/>
            </a:pPr>
            <a:endParaRPr lang="fr-FR" sz="800" dirty="0"/>
          </a:p>
          <a:p>
            <a:pPr marL="285750" indent="-285750" algn="just">
              <a:buFontTx/>
              <a:buChar char="-"/>
            </a:pPr>
            <a:r>
              <a:rPr lang="fr-FR" sz="2400" b="1" dirty="0"/>
              <a:t>Parcours et pertinence des soins </a:t>
            </a:r>
            <a:r>
              <a:rPr lang="fr-FR" sz="2400" dirty="0"/>
              <a:t>: revue de pertinence des journées d’hospitalisation, projets COSMOS et </a:t>
            </a:r>
            <a:r>
              <a:rPr lang="fr-FR" sz="2400" dirty="0" smtClean="0"/>
              <a:t>APPARUS, </a:t>
            </a:r>
            <a:r>
              <a:rPr lang="fr-FR" sz="2400" dirty="0"/>
              <a:t>patient-traceurs inter-établissements, </a:t>
            </a:r>
            <a:r>
              <a:rPr lang="fr-FR" sz="2400" dirty="0" smtClean="0"/>
              <a:t>patient-traceur BHRE ;</a:t>
            </a:r>
          </a:p>
          <a:p>
            <a:pPr marL="0" indent="0" algn="just">
              <a:buNone/>
            </a:pPr>
            <a:endParaRPr lang="fr-FR" sz="800" dirty="0"/>
          </a:p>
          <a:p>
            <a:pPr marL="285750" indent="-285750" algn="just">
              <a:buFontTx/>
              <a:buChar char="-"/>
            </a:pPr>
            <a:r>
              <a:rPr lang="fr-FR" sz="2400" b="1" dirty="0"/>
              <a:t>Expérience et implication usagers </a:t>
            </a:r>
            <a:r>
              <a:rPr lang="fr-FR" sz="2400" dirty="0"/>
              <a:t>: promotion de la bientraitance, communautés de pratiques </a:t>
            </a:r>
            <a:r>
              <a:rPr lang="fr-FR" sz="2400" dirty="0" smtClean="0"/>
              <a:t>usagers/professionnels</a:t>
            </a:r>
          </a:p>
          <a:p>
            <a:pPr marL="0" indent="0" algn="just">
              <a:buNone/>
            </a:pPr>
            <a:endParaRPr lang="fr-FR" sz="800" dirty="0"/>
          </a:p>
          <a:p>
            <a:pPr marL="285750" indent="-285750" algn="just">
              <a:buFontTx/>
              <a:buChar char="-"/>
            </a:pPr>
            <a:r>
              <a:rPr lang="fr-FR" sz="2400" b="1" dirty="0"/>
              <a:t>Travail en équipe </a:t>
            </a:r>
            <a:r>
              <a:rPr lang="fr-FR" sz="2400" dirty="0"/>
              <a:t>: Programme d’Amélioration Continue du travail en </a:t>
            </a:r>
            <a:r>
              <a:rPr lang="fr-FR" sz="2400" dirty="0" smtClean="0"/>
              <a:t>équipe</a:t>
            </a:r>
          </a:p>
          <a:p>
            <a:pPr marL="285750" indent="-285750" algn="just">
              <a:buFontTx/>
              <a:buChar char="-"/>
            </a:pPr>
            <a:r>
              <a:rPr lang="fr-FR" sz="2400" b="1" dirty="0" smtClean="0"/>
              <a:t>Enseignements sur les évènements indésirables associés aux soins </a:t>
            </a:r>
            <a:r>
              <a:rPr lang="fr-FR" sz="2400" dirty="0" smtClean="0"/>
              <a:t>: place des interfaces et de la communication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QualiREL Santé - Avril 2018</a:t>
            </a:r>
            <a:endParaRPr lang="fr-FR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9" b="80396"/>
          <a:stretch/>
        </p:blipFill>
        <p:spPr bwMode="auto">
          <a:xfrm>
            <a:off x="6370" y="1196752"/>
            <a:ext cx="913763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64829" cy="55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5496" y="5375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es enjeux pour la qualité et la sécurité des soins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Espace réservé de la date 4"/>
          <p:cNvSpPr txBox="1">
            <a:spLocks/>
          </p:cNvSpPr>
          <p:nvPr/>
        </p:nvSpPr>
        <p:spPr>
          <a:xfrm>
            <a:off x="35496" y="6448251"/>
            <a:ext cx="252028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©QualiREL Santé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6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079" y="125760"/>
            <a:ext cx="6782193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Evaluer les pratiques professionnelles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Quelle méthode pour quel objectif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23173"/>
              </p:ext>
            </p:extLst>
          </p:nvPr>
        </p:nvGraphicFramePr>
        <p:xfrm>
          <a:off x="144016" y="1484784"/>
          <a:ext cx="8892480" cy="4668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35896"/>
                <a:gridCol w="2292424"/>
                <a:gridCol w="2964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Quel</a:t>
                      </a:r>
                      <a:r>
                        <a:rPr lang="fr-FR" sz="1400" baseline="0" dirty="0" smtClean="0"/>
                        <a:t> est votre besoin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Quel</a:t>
                      </a:r>
                      <a:r>
                        <a:rPr lang="fr-FR" sz="1400" baseline="0" dirty="0" smtClean="0"/>
                        <a:t>le logique d’approche ?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Quelle(s)</a:t>
                      </a:r>
                      <a:r>
                        <a:rPr lang="fr-FR" sz="1400" baseline="0" dirty="0" smtClean="0"/>
                        <a:t> méthode(s) adaptée(s) ?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Réaliser</a:t>
                      </a:r>
                      <a:r>
                        <a:rPr lang="fr-FR" sz="1400" b="1" baseline="0" dirty="0" smtClean="0"/>
                        <a:t> un bilan d’une pratique au regard de l’état de l’art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Approche par comparaison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Audit clinique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Revue de pertinence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Traiter un</a:t>
                      </a:r>
                      <a:r>
                        <a:rPr lang="fr-FR" sz="1400" b="1" baseline="0" dirty="0" smtClean="0"/>
                        <a:t> dysfonctionnement ou faire face à la survenue d’un évènement indésirable ?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Approche par problème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Comite</a:t>
                      </a:r>
                      <a:r>
                        <a:rPr lang="fr-FR" sz="1400" baseline="0" dirty="0" smtClean="0"/>
                        <a:t> de Retour d’Expérience (CREX)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/>
                        <a:t>Revue </a:t>
                      </a:r>
                      <a:r>
                        <a:rPr lang="fr-FR" sz="1400" baseline="0" dirty="0" err="1" smtClean="0"/>
                        <a:t>Morbi</a:t>
                      </a:r>
                      <a:r>
                        <a:rPr lang="fr-FR" sz="1400" baseline="0" dirty="0" smtClean="0"/>
                        <a:t>-Mortalité (RMM)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aseline="0" dirty="0" smtClean="0"/>
                        <a:t>Gestion des risques en équipe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Echanger sur sa pratique avec d’autres professionnels pour s’améliorer ?</a:t>
                      </a:r>
                    </a:p>
                    <a:p>
                      <a:endParaRPr lang="fr-FR" sz="1400" b="1" dirty="0" smtClean="0"/>
                    </a:p>
                    <a:p>
                      <a:r>
                        <a:rPr lang="fr-FR" sz="1400" b="1" dirty="0" smtClean="0"/>
                        <a:t>Organiser des prises en charge</a:t>
                      </a:r>
                      <a:r>
                        <a:rPr lang="fr-FR" sz="1400" b="1" baseline="0" dirty="0" smtClean="0"/>
                        <a:t> pluri-professionnelles dans un lieu commun d’exercice ?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Approche intégrée à la pratique clinique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Chemin clinique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Staff EPP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Réunion de Concertation</a:t>
                      </a:r>
                      <a:r>
                        <a:rPr lang="fr-FR" sz="1400" baseline="0" dirty="0" smtClean="0"/>
                        <a:t> Pluridisciplinaire</a:t>
                      </a:r>
                      <a:endParaRPr lang="fr-F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Optimiser</a:t>
                      </a:r>
                      <a:r>
                        <a:rPr lang="fr-FR" sz="1400" b="1" baseline="0" dirty="0" smtClean="0"/>
                        <a:t> / améliorer une prise en charge ?</a:t>
                      </a:r>
                    </a:p>
                    <a:p>
                      <a:endParaRPr lang="fr-FR" sz="1400" b="1" baseline="0" dirty="0" smtClean="0"/>
                    </a:p>
                    <a:p>
                      <a:r>
                        <a:rPr lang="fr-FR" sz="1400" b="1" baseline="0" dirty="0" smtClean="0"/>
                        <a:t>Maîtriser les risques d’un secteur ou d’une activité ?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Approche par processus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Chemin clinique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Cartographie des risques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Patient traceur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Surveiller un phénomène important et agir en fonction du résultat ?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Approche par indicateurs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Mise</a:t>
                      </a:r>
                      <a:r>
                        <a:rPr lang="fr-FR" sz="1400" baseline="0" dirty="0" smtClean="0"/>
                        <a:t> en place, suivi et analyse d’indicateurs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142"/>
            <a:ext cx="1590193" cy="117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5" t="4598" r="12150" b="57931"/>
          <a:stretch/>
        </p:blipFill>
        <p:spPr bwMode="auto">
          <a:xfrm rot="1804254">
            <a:off x="6938475" y="528653"/>
            <a:ext cx="595642" cy="8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239036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Vous souhaitez…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D6DB-F0AB-476F-AAE5-30F2A276F4C3}" type="slidenum">
              <a:rPr lang="fr-FR" smtClean="0"/>
              <a:t>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4350" y="1268760"/>
            <a:ext cx="8450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tx2"/>
                </a:solidFill>
              </a:rPr>
              <a:t>Objectiver et identifier les marges d’amélioration sur la qualité de prise en charge de parcours type et/ou complexe entre plusieurs équipes / structures ?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Rassembler les différents professionnels et acteurs pour réfléchir ensemble sur l’amélioration de la qualité de la prise en charge notamment aux interfaces ?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Intégrer l’expérience du patient ?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b="1" dirty="0" smtClean="0">
                <a:solidFill>
                  <a:schemeClr val="accent4"/>
                </a:solidFill>
              </a:rPr>
              <a:t>Initier, dynamiser une collaboration inter-structures ?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/>
              <a:t>Améliorer les soins et l’expérience pour le patient / usager ?</a:t>
            </a:r>
            <a:endParaRPr lang="fr-F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" y="1287264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" y="3883100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" y="2170609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" y="3303488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" y="4459099"/>
            <a:ext cx="5143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47570" r="10344" b="24579"/>
          <a:stretch/>
        </p:blipFill>
        <p:spPr bwMode="auto">
          <a:xfrm>
            <a:off x="1691680" y="5013176"/>
            <a:ext cx="5688632" cy="138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</TotalTime>
  <Words>1469</Words>
  <Application>Microsoft Office PowerPoint</Application>
  <PresentationFormat>Affichage à l'écran (4:3)</PresentationFormat>
  <Paragraphs>192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Note à l’attention des utilisateurs (diapositive à supprimer)</vt:lpstr>
      <vt:lpstr>Parcours de soins ?</vt:lpstr>
      <vt:lpstr>Evaluer les parcours des usagers ?</vt:lpstr>
      <vt:lpstr>Une incitation nationale à la logique de parcours</vt:lpstr>
      <vt:lpstr>Des constats objectivés par  QualiREL Santé</vt:lpstr>
      <vt:lpstr>Des enjeux pour la qualité et la sécurité des soins</vt:lpstr>
      <vt:lpstr>Evaluer les pratiques professionnelles Quelle méthode pour quel objectif ?</vt:lpstr>
      <vt:lpstr>Vous souhaitez…</vt:lpstr>
      <vt:lpstr>Mobiliser la méthode Patient Traceur ?</vt:lpstr>
      <vt:lpstr>Atouts de la méthode du patient traceur ?</vt:lpstr>
      <vt:lpstr>Communiquer sur la méthode</vt:lpstr>
      <vt:lpstr>Une campagne de communication « clé en main »</vt:lpstr>
      <vt:lpstr>Qui peut mobiliser cette campagne ?</vt:lpstr>
      <vt:lpstr>15 motion design « idées reçues »</vt:lpstr>
      <vt:lpstr>5 affiches de sensibilisation</vt:lpstr>
      <vt:lpstr>1 support de présentation</vt:lpstr>
      <vt:lpstr>Des ressources en appui</vt:lpstr>
      <vt:lpstr>QualiREL Santé  Facilitateur à la mise en œuvre</vt:lpstr>
      <vt:lpstr>Présentation PowerPoint</vt:lpstr>
      <vt:lpstr>Références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Melissa</dc:creator>
  <cp:lastModifiedBy>TERRIEN Noemie</cp:lastModifiedBy>
  <cp:revision>105</cp:revision>
  <cp:lastPrinted>2018-04-06T10:48:43Z</cp:lastPrinted>
  <dcterms:created xsi:type="dcterms:W3CDTF">2018-04-03T13:17:26Z</dcterms:created>
  <dcterms:modified xsi:type="dcterms:W3CDTF">2018-07-13T11:00:43Z</dcterms:modified>
</cp:coreProperties>
</file>