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12192000" cy="6858000"/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A039CA-D801-4CFD-961A-E71244395A2F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 bwMode="auto"/>
      <dgm:t>
        <a:bodyPr/>
        <a:lstStyle/>
        <a:p>
          <a:pPr>
            <a:defRPr/>
          </a:pPr>
          <a:endParaRPr lang="fr-FR"/>
        </a:p>
      </dgm:t>
    </dgm:pt>
    <dgm:pt modelId="{88B5157A-E7B0-4BE1-B555-959E0FED326E}">
      <dgm:prSet phldrT="[Texte]"/>
      <dgm:spPr bwMode="auto"/>
      <dgm:t>
        <a:bodyPr/>
        <a:lstStyle/>
        <a:p>
          <a:pPr>
            <a:defRPr/>
          </a:pPr>
          <a:r>
            <a:rPr lang="fr-FR"/>
            <a:t>Culture de sécurité</a:t>
          </a:r>
        </a:p>
      </dgm:t>
    </dgm:pt>
    <dgm:pt modelId="{AD8547F6-2499-402A-838E-3947155E38AF}" type="parTrans" cxnId="{6F37C4B7-FF6D-44CE-B6E7-9A3AC50B8080}">
      <dgm:prSet/>
      <dgm:spPr bwMode="auto"/>
      <dgm:t>
        <a:bodyPr/>
        <a:lstStyle/>
        <a:p>
          <a:pPr>
            <a:defRPr/>
          </a:pPr>
          <a:endParaRPr lang="fr-FR"/>
        </a:p>
      </dgm:t>
    </dgm:pt>
    <dgm:pt modelId="{9554FB61-7B6D-45BE-BA35-7A071BA58960}" type="sibTrans" cxnId="{6F37C4B7-FF6D-44CE-B6E7-9A3AC50B8080}">
      <dgm:prSet/>
      <dgm:spPr bwMode="auto"/>
      <dgm:t>
        <a:bodyPr/>
        <a:lstStyle/>
        <a:p>
          <a:pPr>
            <a:defRPr/>
          </a:pPr>
          <a:endParaRPr lang="fr-FR"/>
        </a:p>
      </dgm:t>
    </dgm:pt>
    <dgm:pt modelId="{6D9935AA-1443-49CF-9907-95265B363C72}">
      <dgm:prSet phldrT="[Texte]" custT="1"/>
      <dgm:spPr bwMode="auto"/>
      <dgm:t>
        <a:bodyPr/>
        <a:lstStyle/>
        <a:p>
          <a:pPr lvl="0" defTabSz="7112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lang="fr-FR" sz="1800"/>
        </a:p>
        <a:p>
          <a:pPr lvl="0" defTabSz="7112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fr-FR" sz="2400">
              <a:solidFill>
                <a:schemeClr val="tx1"/>
              </a:solidFill>
            </a:rPr>
            <a:t>SIGNALEMENT ET DECLARATION</a:t>
          </a:r>
          <a:endParaRPr/>
        </a:p>
        <a:p>
          <a:pPr lvl="0" defTabSz="7112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fr-FR" sz="1500"/>
            <a:t>Les professionnels et l’organisation sont convaincus de l’intérêt de signaler/déclarer les situations dangereuses et les événements indésirables quelle que soit leur gravité pour améliorer la sécurité.  </a:t>
          </a:r>
        </a:p>
      </dgm:t>
    </dgm:pt>
    <dgm:pt modelId="{B2318EFB-FE3F-4571-81F3-2026B00991AB}" type="parTrans" cxnId="{4C9706C9-EA35-42AB-AF5C-02BBE88616D5}">
      <dgm:prSet/>
      <dgm:spPr bwMode="auto"/>
      <dgm:t>
        <a:bodyPr/>
        <a:lstStyle/>
        <a:p>
          <a:pPr>
            <a:defRPr/>
          </a:pPr>
          <a:endParaRPr lang="fr-FR"/>
        </a:p>
      </dgm:t>
    </dgm:pt>
    <dgm:pt modelId="{32B54E4A-1DE6-4FDF-94F2-EC842051C6E4}" type="sibTrans" cxnId="{4C9706C9-EA35-42AB-AF5C-02BBE88616D5}">
      <dgm:prSet/>
      <dgm:spPr bwMode="auto"/>
      <dgm:t>
        <a:bodyPr/>
        <a:lstStyle/>
        <a:p>
          <a:pPr>
            <a:defRPr/>
          </a:pPr>
          <a:endParaRPr lang="fr-FR"/>
        </a:p>
      </dgm:t>
    </dgm:pt>
    <dgm:pt modelId="{96BCFA35-DB04-47C8-B2CA-8CDA0F12EBC0}">
      <dgm:prSet phldrT="" custT="1"/>
      <dgm:spPr bwMode="auto"/>
      <dgm:t>
        <a:bodyPr/>
        <a:lstStyle/>
        <a:p>
          <a:pPr marL="0" marR="0" lvl="0" indent="0" defTabSz="914400">
            <a:lnSpc>
              <a:spcPct val="100000"/>
            </a:lnSpc>
            <a:spcBef>
              <a:spcPts val="0"/>
            </a:spcBef>
            <a:spcAft>
              <a:spcPts val="600"/>
            </a:spcAft>
            <a:buClrTx/>
            <a:buSzTx/>
            <a:buFontTx/>
            <a:buNone/>
            <a:defRPr/>
          </a:pPr>
          <a:r>
            <a:rPr lang="fr-FR" sz="2400">
              <a:solidFill>
                <a:schemeClr val="tx1"/>
              </a:solidFill>
            </a:rPr>
            <a:t>RETOUR D’EXPERIENCE</a:t>
          </a:r>
          <a:endParaRPr/>
        </a:p>
        <a:p>
          <a:pPr marL="0" marR="0" lvl="0" indent="0" defTabSz="91440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defRPr/>
          </a:pPr>
          <a:r>
            <a:rPr lang="fr-FR" sz="1500"/>
            <a:t>Les professionnels et l’organisation sont persuadés que l’analyse approfondie (analyse dite « systémique ») des situations à risque et des évènements indésirables survenus permet de tirer des enseignements qui sont partagés pour mieux maîtriser l’avenir et améliorer la sécurité.</a:t>
          </a:r>
        </a:p>
      </dgm:t>
    </dgm:pt>
    <dgm:pt modelId="{F6F814FF-A7B1-4C07-88DA-BACDCD4EB67D}" type="parTrans" cxnId="{06B2C65F-199C-4BCF-8911-FF01E6469800}">
      <dgm:prSet/>
      <dgm:spPr bwMode="auto"/>
      <dgm:t>
        <a:bodyPr/>
        <a:lstStyle/>
        <a:p>
          <a:pPr>
            <a:defRPr/>
          </a:pPr>
          <a:endParaRPr lang="fr-FR"/>
        </a:p>
      </dgm:t>
    </dgm:pt>
    <dgm:pt modelId="{08C1C081-E496-4C0D-A4FB-79B93F135D36}" type="sibTrans" cxnId="{06B2C65F-199C-4BCF-8911-FF01E6469800}">
      <dgm:prSet/>
      <dgm:spPr bwMode="auto"/>
      <dgm:t>
        <a:bodyPr/>
        <a:lstStyle/>
        <a:p>
          <a:pPr>
            <a:defRPr/>
          </a:pPr>
          <a:endParaRPr lang="fr-FR"/>
        </a:p>
      </dgm:t>
    </dgm:pt>
    <dgm:pt modelId="{D4C0A9F7-4CDD-4A9D-A0D9-7CADF8911FA5}">
      <dgm:prSet phldrT="" custT="1"/>
      <dgm:spPr bwMode="auto"/>
      <dgm:t>
        <a:bodyPr/>
        <a:lstStyle/>
        <a:p>
          <a:pPr>
            <a:defRPr/>
          </a:pPr>
          <a:r>
            <a:rPr lang="fr-FR" sz="2400">
              <a:solidFill>
                <a:schemeClr val="tx1"/>
              </a:solidFill>
            </a:rPr>
            <a:t>CULTURE JUSTE</a:t>
          </a:r>
          <a:endParaRPr/>
        </a:p>
        <a:p>
          <a:pPr>
            <a:defRPr/>
          </a:pPr>
          <a:r>
            <a:rPr lang="fr-FR" sz="1500"/>
            <a:t>Le management est équitable et loyal, il ne tire pas de conclusions hâtives suite à la survenue d’un événement indésirable. </a:t>
          </a:r>
        </a:p>
      </dgm:t>
    </dgm:pt>
    <dgm:pt modelId="{22BF766B-10D1-4F03-AD66-782446DE99D7}" type="parTrans" cxnId="{D4E0CA20-9996-4C24-B45A-D8205317ADC1}">
      <dgm:prSet/>
      <dgm:spPr bwMode="auto"/>
      <dgm:t>
        <a:bodyPr/>
        <a:lstStyle/>
        <a:p>
          <a:pPr>
            <a:defRPr/>
          </a:pPr>
          <a:endParaRPr lang="fr-FR"/>
        </a:p>
      </dgm:t>
    </dgm:pt>
    <dgm:pt modelId="{34FAC1E6-F3E5-4656-8916-7B999D6F3FE2}" type="sibTrans" cxnId="{D4E0CA20-9996-4C24-B45A-D8205317ADC1}">
      <dgm:prSet/>
      <dgm:spPr bwMode="auto"/>
      <dgm:t>
        <a:bodyPr/>
        <a:lstStyle/>
        <a:p>
          <a:pPr>
            <a:defRPr/>
          </a:pPr>
          <a:endParaRPr lang="fr-FR"/>
        </a:p>
      </dgm:t>
    </dgm:pt>
    <dgm:pt modelId="{32DC2996-6F81-4FE7-A83D-E9D747DA23AF}">
      <dgm:prSet phldrT="" custT="1"/>
      <dgm:spPr bwMode="auto"/>
      <dgm:t>
        <a:bodyPr/>
        <a:lstStyle/>
        <a:p>
          <a:pPr lvl="0" defTabSz="5334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fr-FR" sz="2400">
              <a:solidFill>
                <a:schemeClr val="tx1"/>
              </a:solidFill>
            </a:rPr>
            <a:t>TRAVAIL EN EQUIPE POUR S’ADAPTER AU CHANGEMENT</a:t>
          </a:r>
          <a:endParaRPr/>
        </a:p>
        <a:p>
          <a:pPr lvl="0" defTabSz="5334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fr-FR" sz="1500"/>
            <a:t>Les professionnels reconnaissent l’impact de la qualité du travail en équipe au sein de l’organisation pour améliorer la sécurité des patients.</a:t>
          </a:r>
        </a:p>
      </dgm:t>
    </dgm:pt>
    <dgm:pt modelId="{43C06064-96BE-4260-974B-CEB1D2F239A7}" type="parTrans" cxnId="{F6A19B3A-AF1E-41A7-946B-A79434BEB8DA}">
      <dgm:prSet/>
      <dgm:spPr bwMode="auto"/>
      <dgm:t>
        <a:bodyPr/>
        <a:lstStyle/>
        <a:p>
          <a:pPr>
            <a:defRPr/>
          </a:pPr>
          <a:endParaRPr lang="fr-FR"/>
        </a:p>
      </dgm:t>
    </dgm:pt>
    <dgm:pt modelId="{29471D7A-A077-4E6A-BC8D-DAB301B6CD9A}" type="sibTrans" cxnId="{F6A19B3A-AF1E-41A7-946B-A79434BEB8DA}">
      <dgm:prSet/>
      <dgm:spPr bwMode="auto"/>
      <dgm:t>
        <a:bodyPr/>
        <a:lstStyle/>
        <a:p>
          <a:pPr>
            <a:defRPr/>
          </a:pPr>
          <a:endParaRPr lang="fr-FR"/>
        </a:p>
      </dgm:t>
    </dgm:pt>
    <dgm:pt modelId="{F22D2B21-DAB2-4F46-84FE-03019B3B95E0}" type="pres">
      <dgm:prSet presAssocID="{1DA039CA-D801-4CFD-961A-E71244395A2F}" presName="diagram" presStyleCnt="0">
        <dgm:presLayoutVars>
          <dgm:chMax val="1"/>
          <dgm:dir/>
          <dgm:animLvl val="ctr"/>
          <dgm:resizeHandles val="exact"/>
        </dgm:presLayoutVars>
      </dgm:prSet>
      <dgm:spPr bwMode="auto"/>
      <dgm:t>
        <a:bodyPr/>
        <a:lstStyle/>
        <a:p>
          <a:pPr>
            <a:defRPr/>
          </a:pPr>
          <a:endParaRPr lang="fr-FR"/>
        </a:p>
      </dgm:t>
    </dgm:pt>
    <dgm:pt modelId="{9492B845-D1B5-4772-88B8-23FB771D7BF7}" type="pres">
      <dgm:prSet presAssocID="{1DA039CA-D801-4CFD-961A-E71244395A2F}" presName="matrix" presStyleCnt="0"/>
      <dgm:spPr bwMode="auto"/>
    </dgm:pt>
    <dgm:pt modelId="{F6391EE9-9BCC-4EEF-913D-846928F1FB3E}" type="pres">
      <dgm:prSet presAssocID="{1DA039CA-D801-4CFD-961A-E71244395A2F}" presName="tile1" presStyleLbl="node1" presStyleIdx="0" presStyleCnt="4" custLinFactNeighborX="359" custLinFactNeighborY="553"/>
      <dgm:spPr bwMode="auto"/>
      <dgm:t>
        <a:bodyPr/>
        <a:lstStyle/>
        <a:p>
          <a:pPr>
            <a:defRPr/>
          </a:pPr>
          <a:endParaRPr lang="fr-FR"/>
        </a:p>
      </dgm:t>
    </dgm:pt>
    <dgm:pt modelId="{BD6196D2-306B-48C2-9F62-1B7FC55E88FA}" type="pres">
      <dgm:prSet presAssocID="{1DA039CA-D801-4CFD-961A-E71244395A2F}" presName="tile1text" presStyleLbl="node1" presStyleIdx="0" presStyleCnt="4">
        <dgm:presLayoutVars>
          <dgm:chMax val="0"/>
          <dgm:chPref val="0"/>
          <dgm:bulletEnabled val="1"/>
        </dgm:presLayoutVars>
      </dgm:prSet>
      <dgm:spPr bwMode="auto"/>
      <dgm:t>
        <a:bodyPr/>
        <a:lstStyle/>
        <a:p>
          <a:pPr>
            <a:defRPr/>
          </a:pPr>
          <a:endParaRPr lang="fr-FR"/>
        </a:p>
      </dgm:t>
    </dgm:pt>
    <dgm:pt modelId="{3BE64BF8-629D-4DFA-A615-C9D717A318B9}" type="pres">
      <dgm:prSet presAssocID="{1DA039CA-D801-4CFD-961A-E71244395A2F}" presName="tile2" presStyleLbl="node1" presStyleIdx="1" presStyleCnt="4" custLinFactNeighborY="600"/>
      <dgm:spPr bwMode="auto"/>
      <dgm:t>
        <a:bodyPr/>
        <a:lstStyle/>
        <a:p>
          <a:pPr>
            <a:defRPr/>
          </a:pPr>
          <a:endParaRPr lang="fr-FR"/>
        </a:p>
      </dgm:t>
    </dgm:pt>
    <dgm:pt modelId="{3F51D2C6-5544-4E63-8347-4BC7C4DE16F8}" type="pres">
      <dgm:prSet presAssocID="{1DA039CA-D801-4CFD-961A-E71244395A2F}" presName="tile2text" presStyleLbl="node1" presStyleIdx="1" presStyleCnt="4">
        <dgm:presLayoutVars>
          <dgm:chMax val="0"/>
          <dgm:chPref val="0"/>
          <dgm:bulletEnabled val="1"/>
        </dgm:presLayoutVars>
      </dgm:prSet>
      <dgm:spPr bwMode="auto"/>
      <dgm:t>
        <a:bodyPr/>
        <a:lstStyle/>
        <a:p>
          <a:pPr>
            <a:defRPr/>
          </a:pPr>
          <a:endParaRPr lang="fr-FR"/>
        </a:p>
      </dgm:t>
    </dgm:pt>
    <dgm:pt modelId="{0A9C3A75-D3CA-4D24-B127-EBA5059D6117}" type="pres">
      <dgm:prSet presAssocID="{1DA039CA-D801-4CFD-961A-E71244395A2F}" presName="tile3" presStyleLbl="node1" presStyleIdx="2" presStyleCnt="4"/>
      <dgm:spPr bwMode="auto"/>
      <dgm:t>
        <a:bodyPr/>
        <a:lstStyle/>
        <a:p>
          <a:pPr>
            <a:defRPr/>
          </a:pPr>
          <a:endParaRPr lang="fr-FR"/>
        </a:p>
      </dgm:t>
    </dgm:pt>
    <dgm:pt modelId="{7EF3AEF6-5001-40D2-957F-6F7F395295F9}" type="pres">
      <dgm:prSet presAssocID="{1DA039CA-D801-4CFD-961A-E71244395A2F}" presName="tile3text" presStyleLbl="node1" presStyleIdx="2" presStyleCnt="4">
        <dgm:presLayoutVars>
          <dgm:chMax val="0"/>
          <dgm:chPref val="0"/>
          <dgm:bulletEnabled val="1"/>
        </dgm:presLayoutVars>
      </dgm:prSet>
      <dgm:spPr bwMode="auto"/>
      <dgm:t>
        <a:bodyPr/>
        <a:lstStyle/>
        <a:p>
          <a:pPr>
            <a:defRPr/>
          </a:pPr>
          <a:endParaRPr lang="fr-FR"/>
        </a:p>
      </dgm:t>
    </dgm:pt>
    <dgm:pt modelId="{CC84B1EB-442F-45DA-BB0D-B9013A026BB6}" type="pres">
      <dgm:prSet presAssocID="{1DA039CA-D801-4CFD-961A-E71244395A2F}" presName="tile4" presStyleLbl="node1" presStyleIdx="3" presStyleCnt="4"/>
      <dgm:spPr bwMode="auto"/>
      <dgm:t>
        <a:bodyPr/>
        <a:lstStyle/>
        <a:p>
          <a:pPr>
            <a:defRPr/>
          </a:pPr>
          <a:endParaRPr lang="fr-FR"/>
        </a:p>
      </dgm:t>
    </dgm:pt>
    <dgm:pt modelId="{103A8A11-47EB-4841-A181-6792E05292F2}" type="pres">
      <dgm:prSet presAssocID="{1DA039CA-D801-4CFD-961A-E71244395A2F}" presName="tile4text" presStyleLbl="node1" presStyleIdx="3" presStyleCnt="4">
        <dgm:presLayoutVars>
          <dgm:chMax val="0"/>
          <dgm:chPref val="0"/>
          <dgm:bulletEnabled val="1"/>
        </dgm:presLayoutVars>
      </dgm:prSet>
      <dgm:spPr bwMode="auto"/>
      <dgm:t>
        <a:bodyPr/>
        <a:lstStyle/>
        <a:p>
          <a:pPr>
            <a:defRPr/>
          </a:pPr>
          <a:endParaRPr lang="fr-FR"/>
        </a:p>
      </dgm:t>
    </dgm:pt>
    <dgm:pt modelId="{18C74B0A-EBA3-40DD-8D48-8674B7963189}" type="pres">
      <dgm:prSet presAssocID="{1DA039CA-D801-4CFD-961A-E71244395A2F}" presName="centerTile" presStyleLbl="fgShp" presStyleIdx="0" presStyleCnt="1" custScaleY="66613">
        <dgm:presLayoutVars>
          <dgm:chMax val="0"/>
          <dgm:chPref val="0"/>
        </dgm:presLayoutVars>
      </dgm:prSet>
      <dgm:spPr bwMode="auto"/>
      <dgm:t>
        <a:bodyPr/>
        <a:lstStyle/>
        <a:p>
          <a:pPr>
            <a:defRPr/>
          </a:pPr>
          <a:endParaRPr lang="fr-FR"/>
        </a:p>
      </dgm:t>
    </dgm:pt>
  </dgm:ptLst>
  <dgm:cxnLst>
    <dgm:cxn modelId="{F6A19B3A-AF1E-41A7-946B-A79434BEB8DA}" srcId="{88B5157A-E7B0-4BE1-B555-959E0FED326E}" destId="{32DC2996-6F81-4FE7-A83D-E9D747DA23AF}" srcOrd="3" destOrd="0" parTransId="{43C06064-96BE-4260-974B-CEB1D2F239A7}" sibTransId="{29471D7A-A077-4E6A-BC8D-DAB301B6CD9A}"/>
    <dgm:cxn modelId="{4C9706C9-EA35-42AB-AF5C-02BBE88616D5}" srcId="{88B5157A-E7B0-4BE1-B555-959E0FED326E}" destId="{6D9935AA-1443-49CF-9907-95265B363C72}" srcOrd="0" destOrd="0" parTransId="{B2318EFB-FE3F-4571-81F3-2026B00991AB}" sibTransId="{32B54E4A-1DE6-4FDF-94F2-EC842051C6E4}"/>
    <dgm:cxn modelId="{96E35FBF-1583-4819-B936-AB18439842BD}" type="presOf" srcId="{1DA039CA-D801-4CFD-961A-E71244395A2F}" destId="{F22D2B21-DAB2-4F46-84FE-03019B3B95E0}" srcOrd="0" destOrd="0" presId="urn:microsoft.com/office/officeart/2005/8/layout/matrix1"/>
    <dgm:cxn modelId="{55FDB9DD-3D13-4D63-A0DC-922B6DE87A96}" type="presOf" srcId="{6D9935AA-1443-49CF-9907-95265B363C72}" destId="{F6391EE9-9BCC-4EEF-913D-846928F1FB3E}" srcOrd="0" destOrd="0" presId="urn:microsoft.com/office/officeart/2005/8/layout/matrix1"/>
    <dgm:cxn modelId="{FAE3CB4F-A029-428D-BDD5-95E12C2FB566}" type="presOf" srcId="{32DC2996-6F81-4FE7-A83D-E9D747DA23AF}" destId="{CC84B1EB-442F-45DA-BB0D-B9013A026BB6}" srcOrd="0" destOrd="0" presId="urn:microsoft.com/office/officeart/2005/8/layout/matrix1"/>
    <dgm:cxn modelId="{BF746123-4709-4ED4-9EEF-6ECDE436C7C0}" type="presOf" srcId="{96BCFA35-DB04-47C8-B2CA-8CDA0F12EBC0}" destId="{3F51D2C6-5544-4E63-8347-4BC7C4DE16F8}" srcOrd="1" destOrd="0" presId="urn:microsoft.com/office/officeart/2005/8/layout/matrix1"/>
    <dgm:cxn modelId="{6F37C4B7-FF6D-44CE-B6E7-9A3AC50B8080}" srcId="{1DA039CA-D801-4CFD-961A-E71244395A2F}" destId="{88B5157A-E7B0-4BE1-B555-959E0FED326E}" srcOrd="0" destOrd="0" parTransId="{AD8547F6-2499-402A-838E-3947155E38AF}" sibTransId="{9554FB61-7B6D-45BE-BA35-7A071BA58960}"/>
    <dgm:cxn modelId="{B2C9ED32-84C6-4C03-9DF2-D6622ED51C04}" type="presOf" srcId="{6D9935AA-1443-49CF-9907-95265B363C72}" destId="{BD6196D2-306B-48C2-9F62-1B7FC55E88FA}" srcOrd="1" destOrd="0" presId="urn:microsoft.com/office/officeart/2005/8/layout/matrix1"/>
    <dgm:cxn modelId="{DD2D0E6A-6014-4EED-AE86-5356556C52F8}" type="presOf" srcId="{D4C0A9F7-4CDD-4A9D-A0D9-7CADF8911FA5}" destId="{7EF3AEF6-5001-40D2-957F-6F7F395295F9}" srcOrd="1" destOrd="0" presId="urn:microsoft.com/office/officeart/2005/8/layout/matrix1"/>
    <dgm:cxn modelId="{6369BF46-558D-456B-B5B4-C71931816A5E}" type="presOf" srcId="{D4C0A9F7-4CDD-4A9D-A0D9-7CADF8911FA5}" destId="{0A9C3A75-D3CA-4D24-B127-EBA5059D6117}" srcOrd="0" destOrd="0" presId="urn:microsoft.com/office/officeart/2005/8/layout/matrix1"/>
    <dgm:cxn modelId="{D4E0CA20-9996-4C24-B45A-D8205317ADC1}" srcId="{88B5157A-E7B0-4BE1-B555-959E0FED326E}" destId="{D4C0A9F7-4CDD-4A9D-A0D9-7CADF8911FA5}" srcOrd="2" destOrd="0" parTransId="{22BF766B-10D1-4F03-AD66-782446DE99D7}" sibTransId="{34FAC1E6-F3E5-4656-8916-7B999D6F3FE2}"/>
    <dgm:cxn modelId="{06B2C65F-199C-4BCF-8911-FF01E6469800}" srcId="{88B5157A-E7B0-4BE1-B555-959E0FED326E}" destId="{96BCFA35-DB04-47C8-B2CA-8CDA0F12EBC0}" srcOrd="1" destOrd="0" parTransId="{F6F814FF-A7B1-4C07-88DA-BACDCD4EB67D}" sibTransId="{08C1C081-E496-4C0D-A4FB-79B93F135D36}"/>
    <dgm:cxn modelId="{0220D6C1-49A0-4E93-B98A-4C97FC70CA19}" type="presOf" srcId="{96BCFA35-DB04-47C8-B2CA-8CDA0F12EBC0}" destId="{3BE64BF8-629D-4DFA-A615-C9D717A318B9}" srcOrd="0" destOrd="0" presId="urn:microsoft.com/office/officeart/2005/8/layout/matrix1"/>
    <dgm:cxn modelId="{2149EFF7-E347-4C83-B5EC-B94F40471678}" type="presOf" srcId="{32DC2996-6F81-4FE7-A83D-E9D747DA23AF}" destId="{103A8A11-47EB-4841-A181-6792E05292F2}" srcOrd="1" destOrd="0" presId="urn:microsoft.com/office/officeart/2005/8/layout/matrix1"/>
    <dgm:cxn modelId="{EAA45ADD-F5FD-4732-9323-01E3F1C5900F}" type="presOf" srcId="{88B5157A-E7B0-4BE1-B555-959E0FED326E}" destId="{18C74B0A-EBA3-40DD-8D48-8674B7963189}" srcOrd="0" destOrd="0" presId="urn:microsoft.com/office/officeart/2005/8/layout/matrix1"/>
    <dgm:cxn modelId="{13B543B6-3188-4DDE-BB6A-312B02B52172}" type="presParOf" srcId="{F22D2B21-DAB2-4F46-84FE-03019B3B95E0}" destId="{9492B845-D1B5-4772-88B8-23FB771D7BF7}" srcOrd="0" destOrd="0" presId="urn:microsoft.com/office/officeart/2005/8/layout/matrix1"/>
    <dgm:cxn modelId="{439B7548-A0F2-463D-958B-07F0A78B78DF}" type="presParOf" srcId="{9492B845-D1B5-4772-88B8-23FB771D7BF7}" destId="{F6391EE9-9BCC-4EEF-913D-846928F1FB3E}" srcOrd="0" destOrd="0" presId="urn:microsoft.com/office/officeart/2005/8/layout/matrix1"/>
    <dgm:cxn modelId="{67B8D0A5-C1EA-4C46-95EE-09D497F85ABC}" type="presParOf" srcId="{9492B845-D1B5-4772-88B8-23FB771D7BF7}" destId="{BD6196D2-306B-48C2-9F62-1B7FC55E88FA}" srcOrd="1" destOrd="0" presId="urn:microsoft.com/office/officeart/2005/8/layout/matrix1"/>
    <dgm:cxn modelId="{FFFA7EB7-DFBF-4B02-ABE5-7966B2A140BF}" type="presParOf" srcId="{9492B845-D1B5-4772-88B8-23FB771D7BF7}" destId="{3BE64BF8-629D-4DFA-A615-C9D717A318B9}" srcOrd="2" destOrd="0" presId="urn:microsoft.com/office/officeart/2005/8/layout/matrix1"/>
    <dgm:cxn modelId="{64C0049A-B150-4118-B570-9AAA66929DDF}" type="presParOf" srcId="{9492B845-D1B5-4772-88B8-23FB771D7BF7}" destId="{3F51D2C6-5544-4E63-8347-4BC7C4DE16F8}" srcOrd="3" destOrd="0" presId="urn:microsoft.com/office/officeart/2005/8/layout/matrix1"/>
    <dgm:cxn modelId="{1F779AF5-2C5D-4A42-9579-22572898067B}" type="presParOf" srcId="{9492B845-D1B5-4772-88B8-23FB771D7BF7}" destId="{0A9C3A75-D3CA-4D24-B127-EBA5059D6117}" srcOrd="4" destOrd="0" presId="urn:microsoft.com/office/officeart/2005/8/layout/matrix1"/>
    <dgm:cxn modelId="{9AAB98F2-6629-476E-A2FD-6B4A4BF7E454}" type="presParOf" srcId="{9492B845-D1B5-4772-88B8-23FB771D7BF7}" destId="{7EF3AEF6-5001-40D2-957F-6F7F395295F9}" srcOrd="5" destOrd="0" presId="urn:microsoft.com/office/officeart/2005/8/layout/matrix1"/>
    <dgm:cxn modelId="{1D776D18-7081-4664-AFBD-B2DCD8552D44}" type="presParOf" srcId="{9492B845-D1B5-4772-88B8-23FB771D7BF7}" destId="{CC84B1EB-442F-45DA-BB0D-B9013A026BB6}" srcOrd="6" destOrd="0" presId="urn:microsoft.com/office/officeart/2005/8/layout/matrix1"/>
    <dgm:cxn modelId="{E910EA2F-41C1-4998-B8B7-EFD214720442}" type="presParOf" srcId="{9492B845-D1B5-4772-88B8-23FB771D7BF7}" destId="{103A8A11-47EB-4841-A181-6792E05292F2}" srcOrd="7" destOrd="0" presId="urn:microsoft.com/office/officeart/2005/8/layout/matrix1"/>
    <dgm:cxn modelId="{5D0305DC-F5E0-41C8-BF57-D852E40A6649}" type="presParOf" srcId="{F22D2B21-DAB2-4F46-84FE-03019B3B95E0}" destId="{18C74B0A-EBA3-40DD-8D48-8674B7963189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391EE9-9BCC-4EEF-913D-846928F1FB3E}">
      <dsp:nvSpPr>
        <dsp:cNvPr id="0" name=""/>
        <dsp:cNvSpPr/>
      </dsp:nvSpPr>
      <dsp:spPr bwMode="auto">
        <a:xfrm rot="16200000">
          <a:off x="1307127" y="-1275460"/>
          <a:ext cx="2457450" cy="503555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defRPr/>
          </a:pPr>
          <a:endParaRPr lang="fr-FR" sz="1800" kern="120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defRPr/>
          </a:pPr>
          <a:r>
            <a:rPr lang="fr-FR" sz="2400" kern="1200">
              <a:solidFill>
                <a:schemeClr val="tx1"/>
              </a:solidFill>
            </a:rPr>
            <a:t>SIGNALEMENT ET DECLARATION</a:t>
          </a:r>
          <a:endParaRPr kern="120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defRPr/>
          </a:pPr>
          <a:r>
            <a:rPr lang="fr-FR" sz="1500" kern="1200"/>
            <a:t>Les professionnels et l’organisation sont convaincus de l’intérêt de signaler/déclarer les situations dangereuses et les événements indésirables quelle que soit leur gravité pour améliorer la sécurité.  </a:t>
          </a:r>
        </a:p>
      </dsp:txBody>
      <dsp:txXfrm rot="5400000">
        <a:off x="18077" y="13590"/>
        <a:ext cx="5035550" cy="1843087"/>
      </dsp:txXfrm>
    </dsp:sp>
    <dsp:sp modelId="{3BE64BF8-629D-4DFA-A615-C9D717A318B9}">
      <dsp:nvSpPr>
        <dsp:cNvPr id="0" name=""/>
        <dsp:cNvSpPr/>
      </dsp:nvSpPr>
      <dsp:spPr bwMode="auto">
        <a:xfrm>
          <a:off x="5035550" y="14744"/>
          <a:ext cx="5035550" cy="245745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marR="0" lvl="0" indent="0" algn="ctr" defTabSz="914400">
            <a:lnSpc>
              <a:spcPct val="100000"/>
            </a:lnSpc>
            <a:spcBef>
              <a:spcPct val="0"/>
            </a:spcBef>
            <a:spcAft>
              <a:spcPts val="600"/>
            </a:spcAft>
            <a:buClrTx/>
            <a:buSzTx/>
            <a:buFontTx/>
            <a:buNone/>
            <a:defRPr/>
          </a:pPr>
          <a:r>
            <a:rPr lang="fr-FR" sz="2400" kern="1200">
              <a:solidFill>
                <a:schemeClr val="tx1"/>
              </a:solidFill>
            </a:rPr>
            <a:t>RETOUR D’EXPERIENCE</a:t>
          </a:r>
          <a:endParaRPr kern="1200"/>
        </a:p>
        <a:p>
          <a:pPr marL="0" marR="0" lvl="0" indent="0" algn="ctr" defTabSz="914400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defRPr/>
          </a:pPr>
          <a:r>
            <a:rPr lang="fr-FR" sz="1500" kern="1200"/>
            <a:t>Les professionnels et l’organisation sont persuadés que l’analyse approfondie (analyse dite « systémique ») des situations à risque et des évènements indésirables survenus permet de tirer des enseignements qui sont partagés pour mieux maîtriser l’avenir et améliorer la sécurité.</a:t>
          </a:r>
        </a:p>
      </dsp:txBody>
      <dsp:txXfrm>
        <a:off x="5035550" y="14744"/>
        <a:ext cx="5035550" cy="1843087"/>
      </dsp:txXfrm>
    </dsp:sp>
    <dsp:sp modelId="{0A9C3A75-D3CA-4D24-B127-EBA5059D6117}">
      <dsp:nvSpPr>
        <dsp:cNvPr id="0" name=""/>
        <dsp:cNvSpPr/>
      </dsp:nvSpPr>
      <dsp:spPr bwMode="auto">
        <a:xfrm rot="10800000">
          <a:off x="0" y="2457450"/>
          <a:ext cx="5035550" cy="245745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defRPr/>
          </a:pPr>
          <a:r>
            <a:rPr lang="fr-FR" sz="2400" kern="1200">
              <a:solidFill>
                <a:schemeClr val="tx1"/>
              </a:solidFill>
            </a:rPr>
            <a:t>CULTURE JUSTE</a:t>
          </a:r>
          <a:endParaRPr kern="120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defRPr/>
          </a:pPr>
          <a:r>
            <a:rPr lang="fr-FR" sz="1500" kern="1200"/>
            <a:t>Le management est équitable et loyal, il ne tire pas de conclusions hâtives suite à la survenue d’un événement indésirable. </a:t>
          </a:r>
        </a:p>
      </dsp:txBody>
      <dsp:txXfrm rot="10800000">
        <a:off x="0" y="3071812"/>
        <a:ext cx="5035550" cy="1843087"/>
      </dsp:txXfrm>
    </dsp:sp>
    <dsp:sp modelId="{CC84B1EB-442F-45DA-BB0D-B9013A026BB6}">
      <dsp:nvSpPr>
        <dsp:cNvPr id="0" name=""/>
        <dsp:cNvSpPr/>
      </dsp:nvSpPr>
      <dsp:spPr bwMode="auto">
        <a:xfrm rot="5400000">
          <a:off x="6324600" y="1168400"/>
          <a:ext cx="2457450" cy="503555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defRPr/>
          </a:pPr>
          <a:r>
            <a:rPr lang="fr-FR" sz="2400" kern="1200">
              <a:solidFill>
                <a:schemeClr val="tx1"/>
              </a:solidFill>
            </a:rPr>
            <a:t>TRAVAIL EN EQUIPE POUR S’ADAPTER AU CHANGEMENT</a:t>
          </a:r>
          <a:endParaRPr kern="120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defRPr/>
          </a:pPr>
          <a:r>
            <a:rPr lang="fr-FR" sz="1500" kern="1200"/>
            <a:t>Les professionnels reconnaissent l’impact de la qualité du travail en équipe au sein de l’organisation pour améliorer la sécurité des patients.</a:t>
          </a:r>
        </a:p>
      </dsp:txBody>
      <dsp:txXfrm rot="-5400000">
        <a:off x="5035550" y="3071812"/>
        <a:ext cx="5035550" cy="1843087"/>
      </dsp:txXfrm>
    </dsp:sp>
    <dsp:sp modelId="{18C74B0A-EBA3-40DD-8D48-8674B7963189}">
      <dsp:nvSpPr>
        <dsp:cNvPr id="0" name=""/>
        <dsp:cNvSpPr/>
      </dsp:nvSpPr>
      <dsp:spPr bwMode="auto">
        <a:xfrm>
          <a:off x="3524885" y="2048204"/>
          <a:ext cx="3021330" cy="818490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defRPr/>
          </a:pPr>
          <a:r>
            <a:rPr lang="fr-FR" sz="2700" kern="1200"/>
            <a:t>Culture de sécurité</a:t>
          </a:r>
        </a:p>
      </dsp:txBody>
      <dsp:txXfrm>
        <a:off x="3564840" y="2088159"/>
        <a:ext cx="2941420" cy="7385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 bwMode="auto"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AF05CDC-1597-46AD-922D-E60677F0D657}" type="datetimeFigureOut">
              <a:rPr lang="fr-FR"/>
              <a:t>14/06/2023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 bwMode="auto"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 bwMode="auto"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 bwMode="auto"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9BE04B9-8249-4828-A0C1-A5481218ED39}" type="slidenum">
              <a:rPr lang="fr-FR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Préciser dans les commentaires les éléments qui figurent sur la fiche de synthèse</a:t>
            </a:r>
            <a:endParaRPr/>
          </a:p>
          <a:p>
            <a:pPr>
              <a:defRPr/>
            </a:pPr>
            <a:endParaRPr lang="fr-FR"/>
          </a:p>
          <a:p>
            <a:pPr>
              <a:defRPr/>
            </a:pPr>
            <a:r>
              <a:rPr lang="fr-FR"/>
              <a:t>Quelles sont les catégories professionnelles qui ont répondu à l’enquête ? </a:t>
            </a:r>
            <a:endParaRPr/>
          </a:p>
          <a:p>
            <a:pPr>
              <a:defRPr/>
            </a:pPr>
            <a:r>
              <a:rPr lang="fr-FR"/>
              <a:t>Sont-elles toutes représentées ? Si non, pourquoi ? </a:t>
            </a:r>
            <a:endParaRPr/>
          </a:p>
          <a:p>
            <a:pPr>
              <a:defRPr/>
            </a:pPr>
            <a:r>
              <a:rPr lang="fr-FR"/>
              <a:t>Il y a-t-il des circonstances/éléments qui ont pu impacter les résultats de l’enquête ? </a:t>
            </a:r>
            <a:endParaRPr/>
          </a:p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B9BE04B9-8249-4828-A0C1-A5481218ED39}" type="slidenum">
              <a:rPr lang="fr-FR"/>
              <a:t>11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7227880-56EC-4B92-8346-719AD8F03466}" type="datetime1">
              <a:rPr lang="fr-FR"/>
              <a:t>14/06/2023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Mesurer, comprendre et agir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2B1CCEC-EC94-45CF-B5D6-CF08E3877A93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re et texte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solidFill>
            <a:srgbClr val="EDEDED"/>
          </a:solidFill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D4FA27F-BD81-493B-8230-6A56E5F580E4}" type="datetime1">
              <a:rPr lang="fr-FR"/>
              <a:t>14/06/2023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Mesurer, comprendre et agir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2B1CCEC-EC94-45CF-B5D6-CF08E3877A93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Titre vertical et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FFD07D-7AD3-47AE-AB8A-70AB0A6638BB}" type="datetime1">
              <a:rPr lang="fr-FR"/>
              <a:t>14/06/2023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Mesurer, comprendre et agir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2B1CCEC-EC94-45CF-B5D6-CF08E3877A93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bl" userDrawn="1">
  <p:cSld name="Titre et tablea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 bwMode="auto">
          <a:xfrm>
            <a:off x="1265768" y="1981200"/>
            <a:ext cx="10215033" cy="4114800"/>
          </a:xfrm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 bwMode="auto">
          <a:xfrm>
            <a:off x="0" y="6562726"/>
            <a:ext cx="3860800" cy="29527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Mesurer, comprendre et agir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AndObj" userDrawn="1">
  <p:cSld name="Titre. Text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 bwMode="auto">
          <a:xfrm>
            <a:off x="1265767" y="1981200"/>
            <a:ext cx="5005917" cy="4114800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6474885" y="1981200"/>
            <a:ext cx="5005916" cy="4114800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 bwMode="auto">
          <a:xfrm>
            <a:off x="0" y="6562726"/>
            <a:ext cx="3860800" cy="29527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Mesurer, comprendre et agir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solidFill>
            <a:srgbClr val="EDEDED"/>
          </a:solidFill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27456E7-8738-4670-BAFD-9DE572405F73}" type="datetime1">
              <a:rPr lang="fr-FR"/>
              <a:t>14/06/2023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Mesurer, comprendre et agir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2B1CCEC-EC94-45CF-B5D6-CF08E3877A93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509ACD5-B5DD-4E49-8757-C55FEC2471C0}" type="datetime1">
              <a:rPr lang="fr-FR"/>
              <a:t>14/06/2023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Mesurer, comprendre et agir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2B1CCEC-EC94-45CF-B5D6-CF08E3877A93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solidFill>
            <a:srgbClr val="EDEDED"/>
          </a:solidFill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C13DAAB-3E9A-469F-9D51-28EAC34AAD37}" type="datetime1">
              <a:rPr lang="fr-FR"/>
              <a:t>14/06/2023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Mesurer, comprendre et agir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2B1CCEC-EC94-45CF-B5D6-CF08E3877A93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a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  <a:prstGeom prst="rect">
            <a:avLst/>
          </a:prstGeom>
          <a:solidFill>
            <a:srgbClr val="EDEDED"/>
          </a:solidFill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33566E9-3236-4DDD-9E10-6874F6557E11}" type="datetime1">
              <a:rPr lang="fr-FR"/>
              <a:t>14/06/2023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Mesurer, comprendre et agir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2B1CCEC-EC94-45CF-B5D6-CF08E3877A93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r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solidFill>
            <a:srgbClr val="EDEDED"/>
          </a:solidFill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8C18AD6-E29B-4C34-A7A0-01E6A3825C24}" type="datetime1">
              <a:rPr lang="fr-FR"/>
              <a:t>14/06/2023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Mesurer, comprendre et agir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2B1CCEC-EC94-45CF-B5D6-CF08E3877A93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FBB8C19-0392-48D5-AD31-FD959A0D8299}" type="datetime1">
              <a:rPr lang="fr-FR"/>
              <a:t>14/06/2023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Mesurer, comprendre et agir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2B1CCEC-EC94-45CF-B5D6-CF08E3877A93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64E263C-6A6B-4393-A9DE-B29E0F74B052}" type="datetime1">
              <a:rPr lang="fr-FR"/>
              <a:t>14/06/2023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Mesurer, comprendre et agir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2B1CCEC-EC94-45CF-B5D6-CF08E3877A93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Image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6E0B730-5166-4BA4-B253-0A24D82FD530}" type="datetime1">
              <a:rPr lang="fr-FR"/>
              <a:t>14/06/2023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Mesurer, comprendre et agir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2B1CCEC-EC94-45CF-B5D6-CF08E3877A93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solidFill>
            <a:srgbClr val="EDEDED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D05D335-5B7E-45CC-B85E-37D38C532727}" type="datetime1">
              <a:rPr lang="fr-FR"/>
              <a:t>14/06/2023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fr-FR"/>
              <a:t>Mesurer, comprendre et agir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2B1CCEC-EC94-45CF-B5D6-CF08E3877A93}" type="slidenum">
              <a:rPr lang="fr-FR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dt="0"/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has-sante.fr/portail/upload/docs/application/pdf/2011-02/culture_de_securite_des_soins__du_concept_a_la_pratique.pdf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 bwMode="auto">
          <a:xfrm>
            <a:off x="1524000" y="1600200"/>
            <a:ext cx="9144000" cy="2387600"/>
          </a:xfrm>
        </p:spPr>
        <p:txBody>
          <a:bodyPr/>
          <a:lstStyle/>
          <a:p>
            <a:pPr>
              <a:defRPr/>
            </a:pPr>
            <a:r>
              <a:rPr lang="fr-FR"/>
              <a:t>Enquête culture de sécurité</a:t>
            </a:r>
            <a:br>
              <a:rPr lang="fr-FR"/>
            </a:b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 bwMode="auto">
          <a:xfrm>
            <a:off x="1631577" y="4344194"/>
            <a:ext cx="9144000" cy="1655762"/>
          </a:xfrm>
        </p:spPr>
        <p:txBody>
          <a:bodyPr anchor="ctr">
            <a:normAutofit fontScale="55000" lnSpcReduction="20000"/>
          </a:bodyPr>
          <a:lstStyle/>
          <a:p>
            <a:pPr>
              <a:defRPr/>
            </a:pPr>
            <a:r>
              <a:rPr lang="fr-FR" sz="5100"/>
              <a:t>Mesurer, comprendre et agir</a:t>
            </a:r>
            <a:endParaRPr/>
          </a:p>
          <a:p>
            <a:pPr>
              <a:defRPr/>
            </a:pPr>
            <a:r>
              <a:rPr lang="fr-FR" sz="5100">
                <a:solidFill>
                  <a:schemeClr val="accent1"/>
                </a:solidFill>
              </a:rPr>
              <a:t>Restitution et discussion des résultats</a:t>
            </a:r>
            <a:endParaRPr/>
          </a:p>
          <a:p>
            <a:pPr>
              <a:defRPr/>
            </a:pPr>
            <a:r>
              <a:rPr lang="fr-FR" sz="4400"/>
              <a:t>Etablissement - Service /unité/secteur </a:t>
            </a:r>
            <a:endParaRPr/>
          </a:p>
          <a:p>
            <a:pPr>
              <a:defRPr/>
            </a:pPr>
            <a:r>
              <a:rPr lang="fr-FR" sz="4400"/>
              <a:t>Date - horaires</a:t>
            </a:r>
          </a:p>
        </p:txBody>
      </p:sp>
      <p:pic>
        <p:nvPicPr>
          <p:cNvPr id="4" name="Image 3" descr="RÃ©sultat de recherche d'images pour &quot;logo forap&quot;"/>
          <p:cNvPicPr/>
          <p:nvPr/>
        </p:nvPicPr>
        <p:blipFill>
          <a:blip r:embed="rId2"/>
          <a:stretch/>
        </p:blipFill>
        <p:spPr bwMode="auto">
          <a:xfrm>
            <a:off x="10057392" y="288140"/>
            <a:ext cx="1436370" cy="6070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 descr="HAS"/>
          <p:cNvPicPr/>
          <p:nvPr/>
        </p:nvPicPr>
        <p:blipFill>
          <a:blip r:embed="rId3"/>
          <a:stretch/>
        </p:blipFill>
        <p:spPr bwMode="auto">
          <a:xfrm>
            <a:off x="39296" y="0"/>
            <a:ext cx="2646680" cy="140081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2B1CCEC-EC94-45CF-B5D6-CF08E3877A93}" type="slidenum">
              <a:rPr lang="fr-FR"/>
              <a:t>1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Mesurer, comprendre et agir</a:t>
            </a:r>
          </a:p>
        </p:txBody>
      </p:sp>
      <p:pic>
        <p:nvPicPr>
          <p:cNvPr id="8" name="Image 7" descr="Logo QualiREL Santé"/>
          <p:cNvPicPr/>
          <p:nvPr/>
        </p:nvPicPr>
        <p:blipFill>
          <a:blip r:embed="rId4"/>
          <a:stretch/>
        </p:blipFill>
        <p:spPr bwMode="auto">
          <a:xfrm>
            <a:off x="4981245" y="354965"/>
            <a:ext cx="1873250" cy="69088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solidFill>
            <a:srgbClr val="EDEDED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/>
              <a:t>MESURER : Résultats (2)</a:t>
            </a:r>
            <a:endParaRPr/>
          </a:p>
        </p:txBody>
      </p:sp>
      <p:graphicFrame>
        <p:nvGraphicFramePr>
          <p:cNvPr id="469047" name="Group 55"/>
          <p:cNvGraphicFramePr>
            <a:graphicFrameLocks noGrp="1"/>
          </p:cNvGraphicFramePr>
          <p:nvPr>
            <p:ph idx="1"/>
          </p:nvPr>
        </p:nvGraphicFramePr>
        <p:xfrm>
          <a:off x="838200" y="1926649"/>
          <a:ext cx="10515600" cy="3790319"/>
        </p:xfrm>
        <a:graphic>
          <a:graphicData uri="http://schemas.openxmlformats.org/drawingml/2006/table">
            <a:tbl>
              <a:tblPr/>
              <a:tblGrid>
                <a:gridCol w="68726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14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14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76325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60066"/>
                        </a:buClr>
                        <a:buSzPct val="65000"/>
                        <a:buFont typeface="Wingdings 2"/>
                        <a:buNone/>
                        <a:defRPr/>
                      </a:pPr>
                      <a:r>
                        <a:rPr lang="fr-FR" sz="2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Dimensions de la culture de sécurité</a:t>
                      </a:r>
                      <a:endParaRPr/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60066"/>
                        </a:buClr>
                        <a:buSzPct val="65000"/>
                        <a:buFont typeface="Wingdings 2"/>
                        <a:buNone/>
                        <a:defRPr/>
                      </a:pPr>
                      <a:endParaRPr lang="fr-FR" sz="20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ahoma"/>
                        <a:cs typeface="Tahoma"/>
                      </a:endParaRPr>
                    </a:p>
                  </a:txBody>
                  <a:tcPr marL="114272" marR="114272" marT="46800" marB="46800" anchor="b">
                    <a:lnL w="12700" algn="ctr">
                      <a:noFill/>
                    </a:lnL>
                    <a:lnR w="12700" algn="ctr">
                      <a:noFill/>
                    </a:lnR>
                    <a:lnT w="28575" algn="ctr">
                      <a:solidFill>
                        <a:schemeClr val="tx1"/>
                      </a:solidFill>
                    </a:lnT>
                    <a:lnB w="28575" algn="ctr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60066"/>
                        </a:buClr>
                        <a:buSzPct val="65000"/>
                        <a:buFont typeface="Wingdings 2"/>
                        <a:buNone/>
                        <a:defRPr/>
                      </a:pPr>
                      <a:r>
                        <a:rPr lang="fr-FR" sz="2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Scores</a:t>
                      </a:r>
                      <a:endParaRPr lang="fr-FR" sz="20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ahoma"/>
                        <a:cs typeface="Tahoma"/>
                      </a:endParaRPr>
                    </a:p>
                    <a:p>
                      <a:pPr marL="0" marR="0" lvl="0" indent="0" algn="ctr" defTabSz="91440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60066"/>
                        </a:buClr>
                        <a:buSzPct val="65000"/>
                        <a:buFont typeface="Wingdings 2"/>
                        <a:buNone/>
                        <a:defRPr/>
                      </a:pPr>
                      <a:r>
                        <a:rPr lang="fr-FR" sz="20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(%)</a:t>
                      </a:r>
                      <a:endParaRPr/>
                    </a:p>
                  </a:txBody>
                  <a:tcPr marL="114272" marR="114272" marT="46800" marB="46800" anchor="b">
                    <a:lnL w="12700" algn="ctr">
                      <a:noFill/>
                    </a:lnL>
                    <a:lnR w="12700" algn="ctr">
                      <a:noFill/>
                    </a:lnR>
                    <a:lnT w="28575" algn="ctr">
                      <a:solidFill>
                        <a:schemeClr val="tx1"/>
                      </a:solidFill>
                    </a:lnT>
                    <a:lnB w="28575" algn="ctr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60066"/>
                        </a:buClr>
                        <a:buSzPct val="65000"/>
                        <a:buFont typeface="Wingdings 2"/>
                        <a:buNone/>
                        <a:defRPr/>
                      </a:pPr>
                      <a:r>
                        <a:rPr lang="fr-FR" sz="2000" b="0" i="1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exemple</a:t>
                      </a:r>
                      <a:endParaRPr/>
                    </a:p>
                  </a:txBody>
                  <a:tcPr marL="114272" marR="114272" marT="46800" marB="46800" anchor="b">
                    <a:lnL w="12700" algn="ctr">
                      <a:noFill/>
                    </a:lnL>
                    <a:lnR w="12700" algn="ctr">
                      <a:noFill/>
                    </a:lnR>
                    <a:lnT w="28575" algn="ctr">
                      <a:solidFill>
                        <a:schemeClr val="tx1"/>
                      </a:solidFill>
                    </a:lnT>
                    <a:lnB w="28575" algn="ctr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60066"/>
                        </a:buClr>
                        <a:buSzPct val="65000"/>
                        <a:buFont typeface="Wingdings 2"/>
                        <a:buNone/>
                        <a:defRPr/>
                      </a:pPr>
                      <a:r>
                        <a:rPr lang="fr-FR" sz="2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6. Liberté d’expression</a:t>
                      </a:r>
                      <a:endParaRPr/>
                    </a:p>
                  </a:txBody>
                  <a:tcPr marL="114272" marR="114272" marT="46800" marB="46800" anchor="b">
                    <a:lnL w="12700" algn="ctr">
                      <a:noFill/>
                    </a:lnL>
                    <a:lnR w="12700" algn="ctr">
                      <a:noFill/>
                    </a:lnR>
                    <a:lnT w="28575" algn="ctr">
                      <a:solidFill>
                        <a:schemeClr val="tx1"/>
                      </a:solidFill>
                    </a:lnT>
                    <a:lnB w="12700" algn="ctr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fr-FR"/>
                        <a:t>___</a:t>
                      </a:r>
                    </a:p>
                  </a:txBody>
                  <a:tcPr marL="114272" marR="114272" marT="46800" marB="46800" anchor="b">
                    <a:lnL w="12700" algn="ctr">
                      <a:noFill/>
                    </a:lnL>
                    <a:lnR w="12700" algn="ctr">
                      <a:noFill/>
                    </a:lnR>
                    <a:lnT w="28575" algn="ctr">
                      <a:solidFill>
                        <a:schemeClr val="tx1"/>
                      </a:solidFill>
                    </a:lnT>
                    <a:lnB w="12700" algn="ctr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60066"/>
                        </a:buClr>
                        <a:buSzPct val="65000"/>
                        <a:buFont typeface="Wingdings 2"/>
                        <a:buNone/>
                        <a:defRPr/>
                      </a:pPr>
                      <a:r>
                        <a:rPr lang="fr-FR" sz="2400" b="0" i="1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68</a:t>
                      </a:r>
                      <a:endParaRPr/>
                    </a:p>
                  </a:txBody>
                  <a:tcPr marL="114272" marR="114272" marT="46800" marB="46800" anchor="b">
                    <a:lnL w="12700" algn="ctr">
                      <a:noFill/>
                    </a:lnL>
                    <a:lnR w="12700" algn="ctr">
                      <a:noFill/>
                    </a:lnR>
                    <a:lnT w="28575" algn="ctr">
                      <a:solidFill>
                        <a:schemeClr val="tx1"/>
                      </a:solidFill>
                    </a:lnT>
                    <a:lnB w="12700" algn="ctr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976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60066"/>
                        </a:buClr>
                        <a:buSzPct val="65000"/>
                        <a:buFont typeface="Wingdings 2"/>
                        <a:buNone/>
                        <a:defRPr/>
                      </a:pPr>
                      <a:r>
                        <a:rPr lang="fr-FR" sz="2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7. Réponse non punitive à l’erreur</a:t>
                      </a:r>
                      <a:endParaRPr/>
                    </a:p>
                  </a:txBody>
                  <a:tcPr marL="114272" marR="114272" marT="46800" marB="46800" anchor="b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/>
                        <a:t>___</a:t>
                      </a:r>
                      <a:endParaRPr/>
                    </a:p>
                  </a:txBody>
                  <a:tcPr marL="114272" marR="114272" marT="46800" marB="46800" anchor="b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60066"/>
                        </a:buClr>
                        <a:buSzPct val="65000"/>
                        <a:buFont typeface="Wingdings 2"/>
                        <a:buNone/>
                        <a:defRPr/>
                      </a:pPr>
                      <a:r>
                        <a:rPr lang="fr-FR" sz="2400" b="1" i="1" u="none" strike="noStrike" cap="none">
                          <a:ln>
                            <a:noFill/>
                          </a:ln>
                          <a:solidFill>
                            <a:srgbClr val="FF0066"/>
                          </a:solidFill>
                          <a:latin typeface="Tahoma"/>
                          <a:cs typeface="Tahoma"/>
                        </a:rPr>
                        <a:t>43</a:t>
                      </a:r>
                      <a:endParaRPr/>
                    </a:p>
                  </a:txBody>
                  <a:tcPr marL="114272" marR="114272" marT="46800" marB="46800" anchor="b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7180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60066"/>
                        </a:buClr>
                        <a:buSzPct val="65000"/>
                        <a:buFont typeface="Wingdings 2"/>
                        <a:buNone/>
                        <a:defRPr/>
                      </a:pPr>
                      <a:r>
                        <a:rPr lang="fr-FR" sz="2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8. Ressources humaines</a:t>
                      </a:r>
                    </a:p>
                  </a:txBody>
                  <a:tcPr marL="114272" marR="114272" marT="46800" marB="46800" anchor="b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/>
                        <a:t>___</a:t>
                      </a:r>
                      <a:endParaRPr/>
                    </a:p>
                  </a:txBody>
                  <a:tcPr marL="114272" marR="114272" marT="46800" marB="46800" anchor="b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60066"/>
                        </a:buClr>
                        <a:buSzPct val="65000"/>
                        <a:buFont typeface="Wingdings 2"/>
                        <a:buNone/>
                        <a:defRPr/>
                      </a:pPr>
                      <a:r>
                        <a:rPr lang="fr-FR" sz="2400" b="1" i="1" u="none" strike="noStrike" cap="none">
                          <a:ln>
                            <a:noFill/>
                          </a:ln>
                          <a:solidFill>
                            <a:srgbClr val="FF0066"/>
                          </a:solidFill>
                          <a:latin typeface="Tahoma"/>
                          <a:cs typeface="Tahoma"/>
                        </a:rPr>
                        <a:t>32</a:t>
                      </a:r>
                      <a:endParaRPr/>
                    </a:p>
                  </a:txBody>
                  <a:tcPr marL="114272" marR="114272" marT="46800" marB="46800" anchor="b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60066"/>
                        </a:buClr>
                        <a:buSzPct val="65000"/>
                        <a:buFont typeface="Wingdings 2"/>
                        <a:buNone/>
                        <a:defRPr/>
                      </a:pPr>
                      <a:r>
                        <a:rPr lang="fr-FR" sz="2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9. Soutien du management pour la sécurité</a:t>
                      </a:r>
                      <a:endParaRPr/>
                    </a:p>
                  </a:txBody>
                  <a:tcPr marL="114272" marR="114272" marT="46800" marB="46800" anchor="b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/>
                        <a:t>___</a:t>
                      </a:r>
                      <a:endParaRPr/>
                    </a:p>
                  </a:txBody>
                  <a:tcPr marL="114272" marR="114272" marT="46800" marB="46800" anchor="b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60066"/>
                        </a:buClr>
                        <a:buSzPct val="65000"/>
                        <a:buFont typeface="Wingdings 2"/>
                        <a:buNone/>
                        <a:defRPr/>
                      </a:pPr>
                      <a:r>
                        <a:rPr lang="fr-FR" sz="2400" b="1" i="1" u="none" strike="noStrike" cap="none">
                          <a:ln>
                            <a:noFill/>
                          </a:ln>
                          <a:solidFill>
                            <a:srgbClr val="FF0066"/>
                          </a:solidFill>
                          <a:latin typeface="Tahoma"/>
                          <a:cs typeface="Tahoma"/>
                        </a:rPr>
                        <a:t>25</a:t>
                      </a:r>
                      <a:endParaRPr/>
                    </a:p>
                  </a:txBody>
                  <a:tcPr marL="114272" marR="114272" marT="46800" marB="46800" anchor="b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60066"/>
                        </a:buClr>
                        <a:buSzPct val="65000"/>
                        <a:buFont typeface="Wingdings 2"/>
                        <a:buNone/>
                        <a:defRPr/>
                      </a:pPr>
                      <a:r>
                        <a:rPr lang="fr-FR" sz="2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10. Travail d’équipe entre les services</a:t>
                      </a:r>
                      <a:endParaRPr/>
                    </a:p>
                  </a:txBody>
                  <a:tcPr marL="114272" marR="114272" marT="46800" marB="46800" anchor="b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28575" algn="ctr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/>
                        <a:t>___</a:t>
                      </a:r>
                      <a:endParaRPr/>
                    </a:p>
                  </a:txBody>
                  <a:tcPr marL="114272" marR="114272" marT="46800" marB="46800" anchor="b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28575" algn="ctr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60066"/>
                        </a:buClr>
                        <a:buSzPct val="65000"/>
                        <a:buFont typeface="Wingdings 2"/>
                        <a:buNone/>
                        <a:defRPr/>
                      </a:pPr>
                      <a:r>
                        <a:rPr lang="fr-FR" sz="2400" b="1" i="1" u="none" strike="noStrike" cap="none">
                          <a:ln>
                            <a:noFill/>
                          </a:ln>
                          <a:solidFill>
                            <a:srgbClr val="FF0066"/>
                          </a:solidFill>
                          <a:latin typeface="Tahoma"/>
                          <a:cs typeface="Tahoma"/>
                        </a:rPr>
                        <a:t>31</a:t>
                      </a:r>
                      <a:endParaRPr/>
                    </a:p>
                  </a:txBody>
                  <a:tcPr marL="114272" marR="114272" marT="46800" marB="46800" anchor="b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28575" algn="ctr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68995" name="Rectangle 3"/>
          <p:cNvSpPr>
            <a:spLocks noChangeArrowheads="1"/>
          </p:cNvSpPr>
          <p:nvPr/>
        </p:nvSpPr>
        <p:spPr bwMode="auto">
          <a:xfrm>
            <a:off x="1524000" y="1773238"/>
            <a:ext cx="7380288" cy="4176712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447675" indent="-447675">
              <a:spcBef>
                <a:spcPts val="0"/>
              </a:spcBef>
              <a:buClr>
                <a:srgbClr val="660066"/>
              </a:buClr>
              <a:buSzPct val="65000"/>
              <a:buFont typeface="Wingdings 2"/>
              <a:buChar char=""/>
              <a:defRPr sz="2400">
                <a:solidFill>
                  <a:schemeClr val="tx1"/>
                </a:solidFill>
                <a:latin typeface="Lucida Sans Unicode"/>
              </a:defRPr>
            </a:lvl1pPr>
            <a:lvl2pPr marL="889000" indent="-439738">
              <a:spcBef>
                <a:spcPts val="0"/>
              </a:spcBef>
              <a:buClr>
                <a:srgbClr val="660066"/>
              </a:buClr>
              <a:buSzPct val="80000"/>
              <a:buFont typeface="Lucida Sans Unicode"/>
              <a:buChar char="◉"/>
              <a:defRPr sz="2000">
                <a:solidFill>
                  <a:schemeClr val="tx1"/>
                </a:solidFill>
                <a:latin typeface="Lucida Sans Unicode"/>
              </a:defRPr>
            </a:lvl2pPr>
            <a:lvl3pPr marL="1293813" indent="-403225">
              <a:spcBef>
                <a:spcPts val="0"/>
              </a:spcBef>
              <a:buClr>
                <a:srgbClr val="660066"/>
              </a:buClr>
              <a:buFont typeface="Lucida Sans Unicode"/>
              <a:buChar char="⁃"/>
              <a:defRPr>
                <a:solidFill>
                  <a:schemeClr val="tx1"/>
                </a:solidFill>
                <a:latin typeface="Lucida Sans Unicode"/>
              </a:defRPr>
            </a:lvl3pPr>
            <a:lvl4pPr marL="1681163" indent="-385762">
              <a:spcBef>
                <a:spcPts val="0"/>
              </a:spcBef>
              <a:buClr>
                <a:srgbClr val="660066"/>
              </a:buClr>
              <a:buFont typeface="Lucida Sans Unicode"/>
              <a:buChar char="∘"/>
              <a:defRPr sz="1600">
                <a:solidFill>
                  <a:schemeClr val="tx1"/>
                </a:solidFill>
                <a:latin typeface="Lucida Sans Unicode"/>
              </a:defRPr>
            </a:lvl4pPr>
            <a:lvl5pPr marL="1682750">
              <a:spcBef>
                <a:spcPts val="0"/>
              </a:spcBef>
              <a:buClr>
                <a:srgbClr val="660066"/>
              </a:buClr>
              <a:buFont typeface="Wingdings"/>
              <a:defRPr sz="1400">
                <a:solidFill>
                  <a:schemeClr val="tx1"/>
                </a:solidFill>
                <a:latin typeface="Lucida Sans Unicode"/>
              </a:defRPr>
            </a:lvl5pPr>
            <a:lvl6pPr marL="2139950"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Font typeface="Wingdings"/>
              <a:defRPr sz="1400">
                <a:solidFill>
                  <a:schemeClr val="tx1"/>
                </a:solidFill>
                <a:latin typeface="Lucida Sans Unicode"/>
              </a:defRPr>
            </a:lvl6pPr>
            <a:lvl7pPr marL="2597149"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Font typeface="Wingdings"/>
              <a:defRPr sz="1400">
                <a:solidFill>
                  <a:schemeClr val="tx1"/>
                </a:solidFill>
                <a:latin typeface="Lucida Sans Unicode"/>
              </a:defRPr>
            </a:lvl7pPr>
            <a:lvl8pPr marL="3054350"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Font typeface="Wingdings"/>
              <a:defRPr sz="1400">
                <a:solidFill>
                  <a:schemeClr val="tx1"/>
                </a:solidFill>
                <a:latin typeface="Lucida Sans Unicode"/>
              </a:defRPr>
            </a:lvl8pPr>
            <a:lvl9pPr marL="3511550"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Font typeface="Wingdings"/>
              <a:defRPr sz="1400">
                <a:solidFill>
                  <a:schemeClr val="tx1"/>
                </a:solidFill>
                <a:latin typeface="Lucida Sans Unicode"/>
              </a:defRPr>
            </a:lvl9pPr>
          </a:lstStyle>
          <a:p>
            <a:pPr>
              <a:lnSpc>
                <a:spcPct val="140000"/>
              </a:lnSpc>
              <a:buFont typeface="Wingdings 2"/>
              <a:buNone/>
              <a:defRPr/>
            </a:pPr>
            <a:endParaRPr lang="fr-FR"/>
          </a:p>
          <a:p>
            <a:pPr>
              <a:lnSpc>
                <a:spcPct val="140000"/>
              </a:lnSpc>
              <a:buFont typeface="Wingdings 2"/>
              <a:buNone/>
              <a:defRPr/>
            </a:pPr>
            <a:endParaRPr lang="fr-FR"/>
          </a:p>
          <a:p>
            <a:pPr>
              <a:lnSpc>
                <a:spcPct val="140000"/>
              </a:lnSpc>
              <a:buFont typeface="Wingdings 2"/>
              <a:buNone/>
              <a:defRPr/>
            </a:pPr>
            <a:endParaRPr lang="fr-FR"/>
          </a:p>
          <a:p>
            <a:pPr>
              <a:lnSpc>
                <a:spcPct val="140000"/>
              </a:lnSpc>
              <a:buFont typeface="Wingdings 2"/>
              <a:buNone/>
              <a:defRPr/>
            </a:pPr>
            <a:endParaRPr lang="fr-FR"/>
          </a:p>
        </p:txBody>
      </p:sp>
      <p:sp>
        <p:nvSpPr>
          <p:cNvPr id="469040" name="Rectangle 48"/>
          <p:cNvSpPr>
            <a:spLocks noChangeArrowheads="1"/>
          </p:cNvSpPr>
          <p:nvPr/>
        </p:nvSpPr>
        <p:spPr bwMode="auto">
          <a:xfrm>
            <a:off x="1721037" y="5889096"/>
            <a:ext cx="6971780" cy="36933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>
              <a:spcBef>
                <a:spcPts val="0"/>
              </a:spcBef>
              <a:buClr>
                <a:srgbClr val="6666FF"/>
              </a:buClr>
              <a:buFont typeface="Wingdings"/>
              <a:buNone/>
              <a:defRPr/>
            </a:pPr>
            <a:r>
              <a:rPr lang="fr-FR" b="1">
                <a:solidFill>
                  <a:srgbClr val="FF0066"/>
                </a:solidFill>
                <a:latin typeface="Tahoma"/>
                <a:cs typeface="Tahoma"/>
              </a:rPr>
              <a:t>Dimension à améliorer en priorité    </a:t>
            </a:r>
            <a:r>
              <a:rPr lang="fr-FR" b="1" u="sng">
                <a:solidFill>
                  <a:srgbClr val="008080"/>
                </a:solidFill>
                <a:latin typeface="Tahoma"/>
                <a:cs typeface="Tahoma"/>
              </a:rPr>
              <a:t>Dimension développée</a:t>
            </a:r>
            <a:endParaRPr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2B1CCEC-EC94-45CF-B5D6-CF08E3877A93}" type="slidenum">
              <a:rPr lang="fr-FR"/>
              <a:t>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Mesurer, comprendre et agir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solidFill>
            <a:srgbClr val="EDEDED"/>
          </a:solidFill>
        </p:spPr>
        <p:txBody>
          <a:bodyPr/>
          <a:lstStyle/>
          <a:p>
            <a:pPr>
              <a:defRPr/>
            </a:pPr>
            <a:r>
              <a:rPr lang="fr-FR"/>
              <a:t>COMPRENDRE : analyse du déroulement de l’enquête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Comment s’est déroulée l’enquête culture de sécurité ? </a:t>
            </a:r>
            <a:endParaRPr/>
          </a:p>
          <a:p>
            <a:pPr>
              <a:defRPr/>
            </a:pPr>
            <a:r>
              <a:rPr lang="fr-FR"/>
              <a:t>« X »</a:t>
            </a:r>
            <a:r>
              <a:rPr lang="fr-FR" baseline="30000"/>
              <a:t>ème</a:t>
            </a:r>
            <a:r>
              <a:rPr lang="fr-FR"/>
              <a:t> enquête réalisée dans « unité de soins »</a:t>
            </a:r>
            <a:endParaRPr/>
          </a:p>
          <a:p>
            <a:pPr>
              <a:defRPr/>
            </a:pPr>
            <a:r>
              <a:rPr lang="fr-FR"/>
              <a:t>Equipe/unité de soins concerné(es)</a:t>
            </a:r>
            <a:endParaRPr/>
          </a:p>
          <a:p>
            <a:pPr lvl="1">
              <a:defRPr/>
            </a:pPr>
            <a:endParaRPr lang="fr-FR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838200" y="3543300"/>
          <a:ext cx="8127999" cy="276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fr-FR"/>
                        <a:t>Profession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fr-FR"/>
                        <a:t>Nbre de professionnels dans l’équipe/ unité de soins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fr-FR"/>
                        <a:t>Nbre de répondants à l’enquête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 bwMode="auto">
          <a:xfrm>
            <a:off x="9425391" y="3543300"/>
            <a:ext cx="2211295" cy="27699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800"/>
              <a:t> Taux de participation global : </a:t>
            </a:r>
            <a:endParaRPr/>
          </a:p>
          <a:p>
            <a:pPr algn="ctr">
              <a:defRPr/>
            </a:pPr>
            <a:endParaRPr lang="fr-FR" sz="2800"/>
          </a:p>
          <a:p>
            <a:pPr algn="ctr">
              <a:defRPr/>
            </a:pPr>
            <a:r>
              <a:rPr lang="fr-FR"/>
              <a:t>_________ </a:t>
            </a:r>
            <a:r>
              <a:rPr lang="fr-FR" sz="3200"/>
              <a:t>%</a:t>
            </a:r>
          </a:p>
          <a:p>
            <a:pPr>
              <a:defRPr/>
            </a:pPr>
            <a:endParaRPr lang="fr-FR"/>
          </a:p>
          <a:p>
            <a:pPr>
              <a:defRPr/>
            </a:pPr>
            <a:r>
              <a:rPr lang="fr-FR" sz="1200" i="1"/>
              <a:t>Rappel : seuil interprétation 60%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2B1CCEC-EC94-45CF-B5D6-CF08E3877A93}" type="slidenum">
              <a:rPr lang="fr-FR"/>
              <a:t>11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Mesurer, comprendre et agir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solidFill>
            <a:srgbClr val="EDEDED"/>
          </a:solidFill>
        </p:spPr>
        <p:txBody>
          <a:bodyPr/>
          <a:lstStyle/>
          <a:p>
            <a:pPr>
              <a:defRPr/>
            </a:pPr>
            <a:r>
              <a:rPr lang="fr-FR"/>
              <a:t>COMPRENDRE : analyse approfondie des résultats (1)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838198" y="1825625"/>
            <a:ext cx="10793507" cy="4351338"/>
          </a:xfrm>
        </p:spPr>
        <p:txBody>
          <a:bodyPr>
            <a:normAutofit/>
          </a:bodyPr>
          <a:lstStyle/>
          <a:p>
            <a:pPr marL="0" lvl="1" indent="0">
              <a:buNone/>
              <a:defRPr/>
            </a:pPr>
            <a:r>
              <a:rPr lang="fr-FR" b="1" i="1"/>
              <a:t>RESULTATS</a:t>
            </a:r>
            <a:endParaRPr/>
          </a:p>
          <a:p>
            <a:pPr>
              <a:buFontTx/>
              <a:buChar char="-"/>
              <a:defRPr/>
            </a:pPr>
            <a:r>
              <a:rPr lang="fr-FR" sz="2400" i="1"/>
              <a:t>« Globalement, à quel niveau situez-vous la sécurité des soins dans votre service ? »</a:t>
            </a:r>
            <a:endParaRPr/>
          </a:p>
          <a:p>
            <a:pPr>
              <a:buFontTx/>
              <a:buChar char="-"/>
              <a:defRPr/>
            </a:pPr>
            <a:endParaRPr lang="fr-FR" sz="2400" i="1"/>
          </a:p>
          <a:p>
            <a:pPr>
              <a:buFontTx/>
              <a:buChar char="-"/>
              <a:defRPr/>
            </a:pPr>
            <a:r>
              <a:rPr lang="fr-FR" sz="2400" i="1"/>
              <a:t>« Au cours des 12 derniers mois, combien de fiches de signalement d'EI avez-vous remplies et transmises ? »</a:t>
            </a:r>
            <a:endParaRPr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r>
              <a:rPr lang="fr-FR" i="1">
                <a:solidFill>
                  <a:srgbClr val="5D5D5D"/>
                </a:solidFill>
              </a:rPr>
              <a:t> Encourager les professionnels à réagir sur ces résultats. Sont-ils étonnés ?  </a:t>
            </a:r>
            <a:endParaRPr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2B1CCEC-EC94-45CF-B5D6-CF08E3877A93}" type="slidenum">
              <a:rPr lang="fr-FR"/>
              <a:t>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Mesurer, comprendre et agir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solidFill>
            <a:srgbClr val="EDEDED"/>
          </a:solidFill>
        </p:spPr>
        <p:txBody>
          <a:bodyPr/>
          <a:lstStyle/>
          <a:p>
            <a:pPr>
              <a:defRPr/>
            </a:pPr>
            <a:r>
              <a:rPr lang="fr-FR"/>
              <a:t>COMPRENDRE : analyse approfondie des résultats (2)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838198" y="1825625"/>
            <a:ext cx="10793507" cy="43513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r-FR" b="1"/>
              <a:t>Les 3 dimensions les plus développées</a:t>
            </a:r>
            <a:endParaRPr lang="fr-FR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0" indent="0">
              <a:buNone/>
              <a:defRPr/>
            </a:pPr>
            <a:r>
              <a:rPr lang="fr-FR" sz="2400" i="1">
                <a:solidFill>
                  <a:srgbClr val="5D5D5D"/>
                </a:solidFill>
              </a:rPr>
              <a:t> Pourquoi et comment ces résultats ont été obtenus ? Valoriser les actions des professionnels et les actions mises en œuvre qui amènent à ce constat</a:t>
            </a:r>
            <a:endParaRPr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2B1CCEC-EC94-45CF-B5D6-CF08E3877A93}" type="slidenum">
              <a:rPr lang="fr-FR"/>
              <a:t>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Mesurer, comprendre et agir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solidFill>
            <a:srgbClr val="EDEDED"/>
          </a:solidFill>
        </p:spPr>
        <p:txBody>
          <a:bodyPr/>
          <a:lstStyle/>
          <a:p>
            <a:pPr>
              <a:defRPr/>
            </a:pPr>
            <a:r>
              <a:rPr lang="fr-FR"/>
              <a:t>COMPRENDRE : analyse approfondie des résultats (3)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838198" y="1825625"/>
            <a:ext cx="10793507" cy="43513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r-FR" b="1"/>
              <a:t>Les 3 dimensions les moins</a:t>
            </a:r>
            <a:r>
              <a:rPr lang="fr-FR" sz="2400" i="1">
                <a:solidFill>
                  <a:srgbClr val="5D5D5D"/>
                </a:solidFill>
              </a:rPr>
              <a:t> </a:t>
            </a:r>
            <a:r>
              <a:rPr lang="fr-FR" b="1"/>
              <a:t>développées</a:t>
            </a:r>
            <a:endParaRPr lang="fr-FR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0" indent="0">
              <a:buNone/>
              <a:defRPr/>
            </a:pPr>
            <a:r>
              <a:rPr lang="fr-FR" sz="2400" i="1">
                <a:solidFill>
                  <a:srgbClr val="5D5D5D"/>
                </a:solidFill>
              </a:rPr>
              <a:t> Quelles sont les représentations des personnels ? Quelles actions pourraient améliorer ce constat ?</a:t>
            </a:r>
            <a:endParaRPr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2B1CCEC-EC94-45CF-B5D6-CF08E3877A93}" type="slidenum">
              <a:rPr lang="fr-FR"/>
              <a:t>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Mesurer, comprendre et agir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solidFill>
            <a:srgbClr val="EDEDED"/>
          </a:solidFill>
        </p:spPr>
        <p:txBody>
          <a:bodyPr/>
          <a:lstStyle/>
          <a:p>
            <a:pPr>
              <a:defRPr/>
            </a:pPr>
            <a:r>
              <a:rPr lang="fr-FR"/>
              <a:t>COMPRENDRE : analyse approfondie des résultats (4)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838198" y="1825625"/>
            <a:ext cx="10793507" cy="43513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r-FR" b="1"/>
              <a:t>Écarts entre perceptions et pratiques </a:t>
            </a:r>
            <a:endParaRPr lang="fr-FR" i="1"/>
          </a:p>
          <a:p>
            <a:pPr>
              <a:defRPr/>
            </a:pPr>
            <a:endParaRPr lang="fr-FR" i="1">
              <a:solidFill>
                <a:srgbClr val="5D5D5D"/>
              </a:solidFill>
            </a:endParaRPr>
          </a:p>
          <a:p>
            <a:pPr>
              <a:defRPr/>
            </a:pPr>
            <a:endParaRPr lang="fr-FR" i="1">
              <a:solidFill>
                <a:srgbClr val="5D5D5D"/>
              </a:solidFill>
            </a:endParaRPr>
          </a:p>
          <a:p>
            <a:pPr>
              <a:defRPr/>
            </a:pPr>
            <a:endParaRPr lang="fr-FR" i="1">
              <a:solidFill>
                <a:srgbClr val="5D5D5D"/>
              </a:solidFill>
            </a:endParaRPr>
          </a:p>
          <a:p>
            <a:pPr>
              <a:defRPr/>
            </a:pPr>
            <a:endParaRPr lang="fr-FR" i="1">
              <a:solidFill>
                <a:srgbClr val="5D5D5D"/>
              </a:solidFill>
            </a:endParaRPr>
          </a:p>
          <a:p>
            <a:pPr marL="0" indent="0">
              <a:buNone/>
              <a:defRPr/>
            </a:pPr>
            <a:endParaRPr lang="fr-FR" i="1">
              <a:solidFill>
                <a:srgbClr val="5D5D5D"/>
              </a:solidFill>
            </a:endParaRPr>
          </a:p>
          <a:p>
            <a:pPr marL="0" indent="0">
              <a:buNone/>
              <a:defRPr/>
            </a:pPr>
            <a:r>
              <a:rPr lang="fr-FR" i="1">
                <a:solidFill>
                  <a:srgbClr val="5D5D5D"/>
                </a:solidFill>
              </a:rPr>
              <a:t> Existe-t-il des écarts entre les perceptions et les pratiques de l’équipe, par exemple nombre d’EI dits déclarés et nombre réel de fiches d’EI enregistrées ?</a:t>
            </a:r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2B1CCEC-EC94-45CF-B5D6-CF08E3877A93}" type="slidenum">
              <a:rPr lang="fr-FR"/>
              <a:t>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Mesurer, comprendre et agir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solidFill>
            <a:srgbClr val="EDEDED"/>
          </a:solidFill>
        </p:spPr>
        <p:txBody>
          <a:bodyPr/>
          <a:lstStyle/>
          <a:p>
            <a:pPr>
              <a:defRPr/>
            </a:pPr>
            <a:r>
              <a:rPr lang="fr-FR"/>
              <a:t>COMPRENDRE : analyse approfondie des résultats (5)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838198" y="1825625"/>
            <a:ext cx="10793507" cy="4351338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fr-FR" b="1"/>
              <a:t>Analyse des réponses neutres</a:t>
            </a:r>
            <a:endParaRPr/>
          </a:p>
          <a:p>
            <a:pPr>
              <a:defRPr/>
            </a:pPr>
            <a:endParaRPr lang="fr-FR" b="1" i="1"/>
          </a:p>
          <a:p>
            <a:pPr>
              <a:defRPr/>
            </a:pPr>
            <a:endParaRPr lang="fr-FR" b="1" i="1"/>
          </a:p>
          <a:p>
            <a:pPr marL="0" indent="0">
              <a:buNone/>
              <a:defRPr/>
            </a:pPr>
            <a:r>
              <a:rPr lang="fr-FR" i="1">
                <a:solidFill>
                  <a:srgbClr val="5D5D5D"/>
                </a:solidFill>
              </a:rPr>
              <a:t> Y a-t-il des dimensions qui ont fait l’objet de réponses neutres majoritairement ?</a:t>
            </a:r>
          </a:p>
          <a:p>
            <a:pPr>
              <a:defRPr/>
            </a:pPr>
            <a:endParaRPr lang="fr-FR" b="1" i="1"/>
          </a:p>
          <a:p>
            <a:pPr>
              <a:defRPr/>
            </a:pPr>
            <a:r>
              <a:rPr lang="fr-FR" b="1"/>
              <a:t>Verbatim</a:t>
            </a:r>
            <a:endParaRPr/>
          </a:p>
          <a:p>
            <a:pPr lvl="1">
              <a:defRPr/>
            </a:pPr>
            <a:r>
              <a:rPr lang="fr-FR" b="1" i="1"/>
              <a:t>Commentaires positifs</a:t>
            </a:r>
            <a:endParaRPr/>
          </a:p>
          <a:p>
            <a:pPr lvl="1">
              <a:defRPr/>
            </a:pPr>
            <a:endParaRPr lang="fr-FR" b="1" i="1"/>
          </a:p>
          <a:p>
            <a:pPr lvl="1">
              <a:defRPr/>
            </a:pPr>
            <a:endParaRPr lang="fr-FR" b="1" i="1"/>
          </a:p>
          <a:p>
            <a:pPr lvl="1">
              <a:defRPr/>
            </a:pPr>
            <a:r>
              <a:rPr lang="fr-FR" b="1" i="1"/>
              <a:t>Commentaires négatifs</a:t>
            </a:r>
            <a:endParaRPr lang="fr-FR" i="1"/>
          </a:p>
          <a:p>
            <a:pPr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2B1CCEC-EC94-45CF-B5D6-CF08E3877A93}" type="slidenum">
              <a:rPr lang="fr-FR"/>
              <a:t>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Mesurer, comprendre et agir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solidFill>
            <a:srgbClr val="EDEDED"/>
          </a:solidFill>
        </p:spPr>
        <p:txBody>
          <a:bodyPr/>
          <a:lstStyle/>
          <a:p>
            <a:pPr>
              <a:defRPr/>
            </a:pPr>
            <a:r>
              <a:rPr lang="fr-FR"/>
              <a:t>COMPRENDRE : analyse de l’existant 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838198" y="1825625"/>
            <a:ext cx="10793507" cy="4351338"/>
          </a:xfrm>
        </p:spPr>
        <p:txBody>
          <a:bodyPr>
            <a:normAutofit/>
          </a:bodyPr>
          <a:lstStyle/>
          <a:p>
            <a:pPr marL="93663" lvl="1" indent="0">
              <a:buNone/>
              <a:defRPr/>
            </a:pPr>
            <a:r>
              <a:rPr lang="fr-FR" b="1"/>
              <a:t>Quelles sont les valeurs et les priorités de notre établissement, de notre équipe, en termes de sécurité des patients ? Quelles sont les priorités de l’équipe pour l’amélioration de la sécurité ?</a:t>
            </a:r>
            <a:endParaRPr/>
          </a:p>
          <a:p>
            <a:pPr marL="93663" lvl="1" indent="0">
              <a:buNone/>
              <a:defRPr/>
            </a:pPr>
            <a:endParaRPr lang="fr-FR" b="1" i="1"/>
          </a:p>
          <a:p>
            <a:pPr marL="93663" lvl="1" indent="0">
              <a:buNone/>
              <a:defRPr/>
            </a:pPr>
            <a:endParaRPr lang="fr-FR" b="1" i="1"/>
          </a:p>
          <a:p>
            <a:pPr marL="93663" lvl="1" indent="0">
              <a:buNone/>
              <a:defRPr/>
            </a:pPr>
            <a:endParaRPr lang="fr-FR" b="1" i="1"/>
          </a:p>
          <a:p>
            <a:pPr marL="93663" lvl="1" indent="0">
              <a:buNone/>
              <a:defRPr/>
            </a:pPr>
            <a:endParaRPr lang="fr-FR" b="1" i="1"/>
          </a:p>
          <a:p>
            <a:pPr marL="93663" lvl="1" indent="0">
              <a:buNone/>
              <a:defRPr/>
            </a:pPr>
            <a:r>
              <a:rPr lang="fr-FR" b="1"/>
              <a:t>Quels sont les éléments (actions, méthodes, outils) déjà mis en place pour améliorer la sécurité des patients ? </a:t>
            </a:r>
          </a:p>
          <a:p>
            <a:pPr marL="93663" lvl="1" indent="0">
              <a:buNone/>
              <a:defRPr/>
            </a:pPr>
            <a:endParaRPr lang="fr-FR" b="1" i="1"/>
          </a:p>
          <a:p>
            <a:pPr marL="93663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/>
          </a:p>
        </p:txBody>
      </p:sp>
      <p:sp>
        <p:nvSpPr>
          <p:cNvPr id="5" name="Ellipse 4"/>
          <p:cNvSpPr>
            <a:spLocks noChangeAspect="1"/>
          </p:cNvSpPr>
          <p:nvPr/>
        </p:nvSpPr>
        <p:spPr bwMode="auto">
          <a:xfrm>
            <a:off x="461906" y="5220453"/>
            <a:ext cx="1538096" cy="11718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/>
              <a:t>REX</a:t>
            </a:r>
          </a:p>
        </p:txBody>
      </p:sp>
      <p:sp>
        <p:nvSpPr>
          <p:cNvPr id="6" name="Ellipse 5"/>
          <p:cNvSpPr>
            <a:spLocks noChangeAspect="1"/>
          </p:cNvSpPr>
          <p:nvPr/>
        </p:nvSpPr>
        <p:spPr bwMode="auto">
          <a:xfrm>
            <a:off x="5376837" y="5212694"/>
            <a:ext cx="1538096" cy="11718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400"/>
              <a:t>Rencontres sécurité</a:t>
            </a:r>
          </a:p>
        </p:txBody>
      </p:sp>
      <p:sp>
        <p:nvSpPr>
          <p:cNvPr id="7" name="Ellipse 6"/>
          <p:cNvSpPr>
            <a:spLocks noChangeAspect="1"/>
          </p:cNvSpPr>
          <p:nvPr/>
        </p:nvSpPr>
        <p:spPr bwMode="auto">
          <a:xfrm>
            <a:off x="7015148" y="5165770"/>
            <a:ext cx="1538096" cy="11718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Ellipse 7"/>
          <p:cNvSpPr>
            <a:spLocks noChangeAspect="1"/>
          </p:cNvSpPr>
          <p:nvPr/>
        </p:nvSpPr>
        <p:spPr bwMode="auto">
          <a:xfrm>
            <a:off x="8653459" y="5165770"/>
            <a:ext cx="1538096" cy="11718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Ellipse 8"/>
          <p:cNvSpPr>
            <a:spLocks noChangeAspect="1"/>
          </p:cNvSpPr>
          <p:nvPr/>
        </p:nvSpPr>
        <p:spPr bwMode="auto">
          <a:xfrm>
            <a:off x="10291769" y="5147131"/>
            <a:ext cx="1538096" cy="11718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Ellipse 9"/>
          <p:cNvSpPr>
            <a:spLocks noChangeAspect="1"/>
          </p:cNvSpPr>
          <p:nvPr/>
        </p:nvSpPr>
        <p:spPr bwMode="auto">
          <a:xfrm>
            <a:off x="2100216" y="5227815"/>
            <a:ext cx="1538096" cy="11718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/>
              <a:t>RMM</a:t>
            </a:r>
          </a:p>
        </p:txBody>
      </p:sp>
      <p:sp>
        <p:nvSpPr>
          <p:cNvPr id="11" name="Ellipse 10"/>
          <p:cNvSpPr>
            <a:spLocks noChangeAspect="1"/>
          </p:cNvSpPr>
          <p:nvPr/>
        </p:nvSpPr>
        <p:spPr bwMode="auto">
          <a:xfrm>
            <a:off x="3738526" y="5227815"/>
            <a:ext cx="1538096" cy="11718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400"/>
              <a:t>Charte signalement/déclaration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2B1CCEC-EC94-45CF-B5D6-CF08E3877A93}" type="slidenum">
              <a:rPr lang="fr-FR"/>
              <a:t>17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Mesurer, comprendre et agir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solidFill>
            <a:srgbClr val="EDEDED"/>
          </a:solidFill>
        </p:spPr>
        <p:txBody>
          <a:bodyPr/>
          <a:lstStyle/>
          <a:p>
            <a:pPr>
              <a:defRPr/>
            </a:pPr>
            <a:r>
              <a:rPr lang="fr-FR"/>
              <a:t>COMPRENDRE : synthèse de l’analyse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838198" y="1825625"/>
            <a:ext cx="10793507" cy="4351338"/>
          </a:xfrm>
        </p:spPr>
        <p:txBody>
          <a:bodyPr>
            <a:normAutofit/>
          </a:bodyPr>
          <a:lstStyle/>
          <a:p>
            <a:pPr marL="93663" lvl="1" indent="0">
              <a:buNone/>
              <a:defRPr/>
            </a:pPr>
            <a:r>
              <a:rPr lang="fr-FR" b="1"/>
              <a:t>Est-ce que ces résultats vous étonnent ? Est-ce que cela vous correspond ? Est-ce que vous vous reconnaissez ?</a:t>
            </a:r>
            <a:endParaRPr/>
          </a:p>
          <a:p>
            <a:pPr marL="93663" lvl="1" indent="0">
              <a:buNone/>
              <a:defRPr/>
            </a:pPr>
            <a:endParaRPr lang="fr-FR" b="1" i="1"/>
          </a:p>
          <a:p>
            <a:pPr marL="93663" lvl="1" indent="0">
              <a:buNone/>
              <a:defRPr/>
            </a:pPr>
            <a:r>
              <a:rPr lang="fr-FR" b="1"/>
              <a:t>Au regard de tout ce qui a été discuté, votre perception globale de la sécurité a-t-elle évolué par rapport à vos réponses au questionnaire ?</a:t>
            </a:r>
            <a:endParaRPr/>
          </a:p>
          <a:p>
            <a:pPr marL="93663" lvl="1" indent="0">
              <a:buNone/>
              <a:defRPr/>
            </a:pPr>
            <a:endParaRPr lang="fr-FR" b="1" i="1"/>
          </a:p>
          <a:p>
            <a:pPr marL="93663" lvl="1" indent="0">
              <a:buNone/>
              <a:defRPr/>
            </a:pPr>
            <a:endParaRPr lang="fr-FR" b="1" i="1"/>
          </a:p>
          <a:p>
            <a:pPr marL="93663" lvl="1" indent="0">
              <a:buNone/>
              <a:defRPr/>
            </a:pPr>
            <a:r>
              <a:rPr lang="fr-FR" b="1"/>
              <a:t>Finalement, comment nous positionnons-nous, collectivement, en termes de culture de sécurité sur une échelle de 0 à 10 ? </a:t>
            </a:r>
            <a:endParaRPr/>
          </a:p>
          <a:p>
            <a:pPr marL="0" indent="0">
              <a:buNone/>
              <a:defRPr/>
            </a:pPr>
            <a:endParaRPr lang="fr-FR" sz="800" i="1"/>
          </a:p>
          <a:p>
            <a:pPr marL="0" indent="0">
              <a:buNone/>
              <a:defRPr/>
            </a:pPr>
            <a:endParaRPr lang="fr-FR" sz="800" i="1"/>
          </a:p>
          <a:p>
            <a:pPr marL="0" indent="0">
              <a:buNone/>
              <a:defRPr/>
            </a:pPr>
            <a:r>
              <a:rPr lang="fr-FR" sz="800" i="1"/>
              <a:t>0 : culture de sécurité absente ou très peu développée						10 : culture de sécurité extrêmement développée, intégrée et partagée par tous</a:t>
            </a:r>
            <a:endParaRPr lang="fr-FR" sz="3600"/>
          </a:p>
          <a:p>
            <a:pPr marL="93663" lvl="1" indent="0">
              <a:buNone/>
              <a:defRPr/>
            </a:pPr>
            <a:endParaRPr lang="fr-FR" b="1"/>
          </a:p>
          <a:p>
            <a:pPr marL="93663" lvl="1" indent="0">
              <a:buNone/>
              <a:defRPr/>
            </a:pPr>
            <a:endParaRPr lang="fr-FR" b="1" i="1"/>
          </a:p>
          <a:p>
            <a:pPr marL="93663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2B1CCEC-EC94-45CF-B5D6-CF08E3877A93}" type="slidenum">
              <a:rPr lang="fr-FR"/>
              <a:t>18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Mesurer, comprendre et agir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solidFill>
            <a:srgbClr val="EDEDED"/>
          </a:solidFill>
        </p:spPr>
        <p:txBody>
          <a:bodyPr/>
          <a:lstStyle/>
          <a:p>
            <a:pPr>
              <a:defRPr/>
            </a:pPr>
            <a:r>
              <a:rPr lang="fr-FR"/>
              <a:t>AGIR : identification des objectifs d’amélioration (1)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838198" y="1825625"/>
            <a:ext cx="10793507" cy="4351338"/>
          </a:xfrm>
        </p:spPr>
        <p:txBody>
          <a:bodyPr>
            <a:normAutofit/>
          </a:bodyPr>
          <a:lstStyle/>
          <a:p>
            <a:pPr marL="93663" lvl="1" indent="0">
              <a:buNone/>
              <a:defRPr/>
            </a:pPr>
            <a:r>
              <a:rPr lang="fr-FR" b="1"/>
              <a:t>Comment ce que nous faisons bien participe à développer les 4 composantes ?</a:t>
            </a:r>
            <a:endParaRPr lang="fr-FR"/>
          </a:p>
          <a:p>
            <a:pPr marL="93663" lvl="1" indent="0">
              <a:buNone/>
              <a:defRPr/>
            </a:pPr>
            <a:endParaRPr lang="fr-FR" b="1" i="1"/>
          </a:p>
          <a:p>
            <a:pPr marL="93663" lvl="1" indent="0">
              <a:buNone/>
              <a:defRPr/>
            </a:pPr>
            <a:endParaRPr lang="fr-FR" b="1" i="1"/>
          </a:p>
          <a:p>
            <a:pPr marL="93663" lvl="1" indent="0">
              <a:buNone/>
              <a:defRPr/>
            </a:pPr>
            <a:endParaRPr lang="fr-FR" b="1" i="1"/>
          </a:p>
          <a:p>
            <a:pPr marL="93663" lvl="1" indent="0">
              <a:buNone/>
              <a:defRPr/>
            </a:pPr>
            <a:endParaRPr lang="fr-FR" b="1" i="1"/>
          </a:p>
          <a:p>
            <a:pPr marL="93663" lvl="1" indent="0">
              <a:buNone/>
              <a:defRPr/>
            </a:pPr>
            <a:endParaRPr lang="fr-FR" b="1" i="1"/>
          </a:p>
          <a:p>
            <a:pPr marL="93663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/>
          </a:p>
        </p:txBody>
      </p:sp>
      <p:sp>
        <p:nvSpPr>
          <p:cNvPr id="5" name="Ellipse 4"/>
          <p:cNvSpPr>
            <a:spLocks noChangeAspect="1"/>
          </p:cNvSpPr>
          <p:nvPr/>
        </p:nvSpPr>
        <p:spPr bwMode="auto">
          <a:xfrm>
            <a:off x="2132711" y="4062819"/>
            <a:ext cx="1414378" cy="10776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/>
              <a:t>REX</a:t>
            </a:r>
          </a:p>
        </p:txBody>
      </p:sp>
      <p:sp>
        <p:nvSpPr>
          <p:cNvPr id="6" name="Ellipse 5"/>
          <p:cNvSpPr>
            <a:spLocks noChangeAspect="1"/>
          </p:cNvSpPr>
          <p:nvPr/>
        </p:nvSpPr>
        <p:spPr bwMode="auto">
          <a:xfrm>
            <a:off x="2219479" y="2335081"/>
            <a:ext cx="1414378" cy="10776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400"/>
              <a:t>Rencontres sécurité</a:t>
            </a:r>
          </a:p>
        </p:txBody>
      </p:sp>
      <p:sp>
        <p:nvSpPr>
          <p:cNvPr id="7" name="Ellipse 6"/>
          <p:cNvSpPr>
            <a:spLocks noChangeAspect="1"/>
          </p:cNvSpPr>
          <p:nvPr/>
        </p:nvSpPr>
        <p:spPr bwMode="auto">
          <a:xfrm>
            <a:off x="3849072" y="2702557"/>
            <a:ext cx="1414378" cy="10776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Ellipse 7"/>
          <p:cNvSpPr>
            <a:spLocks noChangeAspect="1"/>
          </p:cNvSpPr>
          <p:nvPr/>
        </p:nvSpPr>
        <p:spPr bwMode="auto">
          <a:xfrm>
            <a:off x="2795855" y="3274560"/>
            <a:ext cx="1414378" cy="10776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600"/>
              <a:t>BRIEFING</a:t>
            </a:r>
          </a:p>
        </p:txBody>
      </p:sp>
      <p:sp>
        <p:nvSpPr>
          <p:cNvPr id="9" name="Ellipse 8"/>
          <p:cNvSpPr>
            <a:spLocks noChangeAspect="1"/>
          </p:cNvSpPr>
          <p:nvPr/>
        </p:nvSpPr>
        <p:spPr bwMode="auto">
          <a:xfrm>
            <a:off x="947513" y="3813370"/>
            <a:ext cx="1414378" cy="10776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Ellipse 9"/>
          <p:cNvSpPr>
            <a:spLocks noChangeAspect="1"/>
          </p:cNvSpPr>
          <p:nvPr/>
        </p:nvSpPr>
        <p:spPr bwMode="auto">
          <a:xfrm>
            <a:off x="3547089" y="4031861"/>
            <a:ext cx="1414378" cy="10776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/>
              <a:t>RMM</a:t>
            </a:r>
          </a:p>
        </p:txBody>
      </p:sp>
      <p:sp>
        <p:nvSpPr>
          <p:cNvPr id="11" name="Ellipse 10"/>
          <p:cNvSpPr>
            <a:spLocks noChangeAspect="1"/>
          </p:cNvSpPr>
          <p:nvPr/>
        </p:nvSpPr>
        <p:spPr bwMode="auto">
          <a:xfrm>
            <a:off x="1425522" y="2985199"/>
            <a:ext cx="1414378" cy="10776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200"/>
              <a:t>Charte signalement/déclaration</a:t>
            </a:r>
          </a:p>
        </p:txBody>
      </p:sp>
      <p:sp>
        <p:nvSpPr>
          <p:cNvPr id="4" name="ZoneTexte 3"/>
          <p:cNvSpPr txBox="1"/>
          <p:nvPr/>
        </p:nvSpPr>
        <p:spPr bwMode="auto">
          <a:xfrm>
            <a:off x="732443" y="5682519"/>
            <a:ext cx="58028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400" i="1">
                <a:solidFill>
                  <a:srgbClr val="5D5D5D"/>
                </a:solidFill>
              </a:rPr>
              <a:t> Placer les différents outils que vous utilisez sur les composantes</a:t>
            </a:r>
            <a:endParaRPr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2B1CCEC-EC94-45CF-B5D6-CF08E3877A93}" type="slidenum">
              <a:rPr lang="fr-FR"/>
              <a:t>19</a:t>
            </a:fld>
            <a:endParaRPr lang="fr-FR"/>
          </a:p>
        </p:txBody>
      </p:sp>
      <p:pic>
        <p:nvPicPr>
          <p:cNvPr id="14" name="Image 13"/>
          <p:cNvPicPr/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/>
        </p:blipFill>
        <p:spPr bwMode="auto">
          <a:xfrm>
            <a:off x="6045200" y="2150533"/>
            <a:ext cx="4936067" cy="4362984"/>
          </a:xfrm>
          <a:prstGeom prst="rect">
            <a:avLst/>
          </a:prstGeom>
        </p:spPr>
      </p:pic>
      <p:sp>
        <p:nvSpPr>
          <p:cNvPr id="13" name="Espace réservé du pied de page 1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Mesurer, comprendre et agir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Préambule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838200" y="1825624"/>
            <a:ext cx="10515600" cy="453072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fr-FR"/>
              <a:t>Enquête menée </a:t>
            </a:r>
            <a:r>
              <a:rPr lang="fr-FR" i="1"/>
              <a:t>sur telle période auprès de telles et telles et telles unités de soins/ de telle équipe </a:t>
            </a:r>
            <a:endParaRPr/>
          </a:p>
          <a:p>
            <a:pPr marL="0" indent="0">
              <a:buNone/>
              <a:defRPr/>
            </a:pPr>
            <a:endParaRPr lang="fr-FR" i="1"/>
          </a:p>
          <a:p>
            <a:pPr>
              <a:defRPr/>
            </a:pPr>
            <a:r>
              <a:rPr lang="fr-FR"/>
              <a:t>Objectifs de la séance </a:t>
            </a:r>
            <a:r>
              <a:rPr lang="fr-FR" i="1"/>
              <a:t>: </a:t>
            </a:r>
            <a:endParaRPr/>
          </a:p>
          <a:p>
            <a:pPr lvl="1">
              <a:defRPr/>
            </a:pPr>
            <a:r>
              <a:rPr lang="fr-FR"/>
              <a:t>Discuter et partager les résultats </a:t>
            </a:r>
            <a:endParaRPr/>
          </a:p>
          <a:p>
            <a:pPr lvl="1">
              <a:defRPr/>
            </a:pPr>
            <a:r>
              <a:rPr lang="fr-FR"/>
              <a:t>Identifier les forces et les points d’amélioration de l’équipe afin de </a:t>
            </a:r>
            <a:r>
              <a:rPr lang="fr-FR" b="1"/>
              <a:t>progresser collectivement à partir de ce constat partagé et discuté (recherche de consensus)</a:t>
            </a:r>
            <a:endParaRPr/>
          </a:p>
          <a:p>
            <a:pPr lvl="1">
              <a:defRPr/>
            </a:pPr>
            <a:r>
              <a:rPr lang="fr-FR" b="1"/>
              <a:t>S’engager sur quelques actions d’amélioration</a:t>
            </a:r>
            <a:endParaRPr lang="fr-FR"/>
          </a:p>
          <a:p>
            <a:pPr lvl="1">
              <a:defRPr/>
            </a:pPr>
            <a:endParaRPr lang="fr-FR"/>
          </a:p>
          <a:p>
            <a:pPr>
              <a:defRPr/>
            </a:pPr>
            <a:r>
              <a:rPr lang="fr-FR"/>
              <a:t>Les règles de la séance : bienveillance, respect de la parole de chacun, écoute mutuelle, respect du timing (2h), couper les portables</a:t>
            </a:r>
            <a:endParaRPr/>
          </a:p>
          <a:p>
            <a:pPr marL="0" lvl="0" indent="0">
              <a:buNone/>
              <a:defRPr/>
            </a:pPr>
            <a:endParaRPr lang="fr-FR"/>
          </a:p>
          <a:p>
            <a:pPr lvl="0">
              <a:defRPr/>
            </a:pP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Mesurer, comprendre et agir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2B1CCEC-EC94-45CF-B5D6-CF08E3877A93}" type="slidenum">
              <a:rPr lang="fr-FR"/>
              <a:t>2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solidFill>
            <a:srgbClr val="EDEDED"/>
          </a:solidFill>
        </p:spPr>
        <p:txBody>
          <a:bodyPr/>
          <a:lstStyle/>
          <a:p>
            <a:pPr>
              <a:defRPr/>
            </a:pPr>
            <a:r>
              <a:rPr lang="fr-FR"/>
              <a:t>AGIR : identification des objectifs d’amélioration (2)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838198" y="1825625"/>
            <a:ext cx="10793507" cy="4351338"/>
          </a:xfrm>
        </p:spPr>
        <p:txBody>
          <a:bodyPr>
            <a:normAutofit/>
          </a:bodyPr>
          <a:lstStyle/>
          <a:p>
            <a:pPr marL="93663" lvl="1" indent="0">
              <a:buNone/>
              <a:defRPr/>
            </a:pPr>
            <a:r>
              <a:rPr lang="fr-FR" b="1"/>
              <a:t>Quelle(s) composante(s) n’est (ne sont) pas développée(s) ou doi(ven)t être renforcée(s) ?</a:t>
            </a:r>
            <a:endParaRPr lang="fr-FR" b="1" i="1"/>
          </a:p>
          <a:p>
            <a:pPr marL="93663" lvl="1" indent="0">
              <a:buNone/>
              <a:defRPr/>
            </a:pPr>
            <a:endParaRPr lang="fr-FR" b="1" i="1"/>
          </a:p>
          <a:p>
            <a:pPr marL="93663" lvl="1" indent="0">
              <a:buNone/>
              <a:defRPr/>
            </a:pPr>
            <a:endParaRPr lang="fr-FR" b="1" i="1"/>
          </a:p>
          <a:p>
            <a:pPr marL="93663" lvl="1" indent="0">
              <a:buNone/>
              <a:defRPr/>
            </a:pPr>
            <a:endParaRPr lang="fr-FR" b="1" i="1"/>
          </a:p>
          <a:p>
            <a:pPr marL="93663" lvl="1" indent="0">
              <a:buNone/>
              <a:defRPr/>
            </a:pPr>
            <a:endParaRPr lang="fr-FR" b="1" i="1"/>
          </a:p>
          <a:p>
            <a:pPr marL="93663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/>
          </a:p>
        </p:txBody>
      </p:sp>
      <p:sp>
        <p:nvSpPr>
          <p:cNvPr id="4" name="ZoneTexte 3"/>
          <p:cNvSpPr txBox="1"/>
          <p:nvPr/>
        </p:nvSpPr>
        <p:spPr bwMode="auto">
          <a:xfrm>
            <a:off x="548667" y="5715298"/>
            <a:ext cx="10805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400" i="1">
                <a:solidFill>
                  <a:srgbClr val="5D5D5D"/>
                </a:solidFill>
              </a:rPr>
              <a:t> Observer la(les) composante(s) non couverte(s) et en déduire des objectifs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2B1CCEC-EC94-45CF-B5D6-CF08E3877A93}" type="slidenum">
              <a:rPr lang="fr-FR"/>
              <a:t>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Mesurer, comprendre et agir</a:t>
            </a:r>
          </a:p>
        </p:txBody>
      </p:sp>
      <p:pic>
        <p:nvPicPr>
          <p:cNvPr id="7" name="Image 6"/>
          <p:cNvPicPr/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/>
        </p:blipFill>
        <p:spPr bwMode="auto">
          <a:xfrm>
            <a:off x="6935106" y="2542418"/>
            <a:ext cx="3645807" cy="3074610"/>
          </a:xfrm>
          <a:prstGeom prst="rect">
            <a:avLst/>
          </a:prstGeom>
        </p:spPr>
      </p:pic>
      <p:sp>
        <p:nvSpPr>
          <p:cNvPr id="8" name="Ellipse 7"/>
          <p:cNvSpPr/>
          <p:nvPr/>
        </p:nvSpPr>
        <p:spPr bwMode="auto">
          <a:xfrm>
            <a:off x="1182824" y="2801468"/>
            <a:ext cx="1286510" cy="1278255"/>
          </a:xfrm>
          <a:prstGeom prst="ellipse">
            <a:avLst/>
          </a:prstGeom>
          <a:noFill/>
          <a:ln>
            <a:solidFill>
              <a:srgbClr val="4F81BD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  <a:spcBef>
                <a:spcPts val="700"/>
              </a:spcBef>
              <a:spcAft>
                <a:spcPts val="700"/>
              </a:spcAft>
              <a:defRPr/>
            </a:pPr>
            <a:r>
              <a:rPr lang="fr-FR" sz="1000" b="1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 </a:t>
            </a:r>
            <a:endParaRPr lang="fr-FR" sz="1000">
              <a:latin typeface="Arial"/>
              <a:ea typeface="Times New Roman"/>
              <a:cs typeface="Times New Roman"/>
            </a:endParaRPr>
          </a:p>
        </p:txBody>
      </p:sp>
      <p:sp>
        <p:nvSpPr>
          <p:cNvPr id="9" name="Ellipse 8"/>
          <p:cNvSpPr/>
          <p:nvPr/>
        </p:nvSpPr>
        <p:spPr bwMode="auto">
          <a:xfrm>
            <a:off x="2621734" y="3108990"/>
            <a:ext cx="1286510" cy="1278255"/>
          </a:xfrm>
          <a:prstGeom prst="ellipse">
            <a:avLst/>
          </a:prstGeom>
          <a:noFill/>
          <a:ln>
            <a:solidFill>
              <a:srgbClr val="4F81BD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  <a:spcBef>
                <a:spcPts val="700"/>
              </a:spcBef>
              <a:spcAft>
                <a:spcPts val="700"/>
              </a:spcAft>
              <a:defRPr/>
            </a:pPr>
            <a:r>
              <a:rPr lang="fr-FR" sz="1000" b="1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 </a:t>
            </a:r>
            <a:endParaRPr lang="fr-FR" sz="1000">
              <a:latin typeface="Arial"/>
              <a:ea typeface="Times New Roman"/>
              <a:cs typeface="Times New Roman"/>
            </a:endParaRPr>
          </a:p>
        </p:txBody>
      </p:sp>
      <p:sp>
        <p:nvSpPr>
          <p:cNvPr id="10" name="Ellipse 9"/>
          <p:cNvSpPr/>
          <p:nvPr/>
        </p:nvSpPr>
        <p:spPr bwMode="auto">
          <a:xfrm>
            <a:off x="1335224" y="4265597"/>
            <a:ext cx="1286510" cy="1278255"/>
          </a:xfrm>
          <a:prstGeom prst="ellipse">
            <a:avLst/>
          </a:prstGeom>
          <a:noFill/>
          <a:ln>
            <a:solidFill>
              <a:srgbClr val="4F81BD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  <a:spcBef>
                <a:spcPts val="700"/>
              </a:spcBef>
              <a:spcAft>
                <a:spcPts val="700"/>
              </a:spcAft>
              <a:defRPr/>
            </a:pPr>
            <a:r>
              <a:rPr lang="fr-FR" sz="1000" b="1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 </a:t>
            </a:r>
            <a:endParaRPr lang="fr-FR" sz="1000">
              <a:latin typeface="Arial"/>
              <a:ea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solidFill>
            <a:srgbClr val="EDEDED"/>
          </a:solidFill>
        </p:spPr>
        <p:txBody>
          <a:bodyPr/>
          <a:lstStyle/>
          <a:p>
            <a:pPr>
              <a:defRPr/>
            </a:pPr>
            <a:r>
              <a:rPr lang="fr-FR"/>
              <a:t>AGIR : identification des actions d’amélioration (3)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838198" y="1825625"/>
            <a:ext cx="10793507" cy="4351338"/>
          </a:xfrm>
        </p:spPr>
        <p:txBody>
          <a:bodyPr>
            <a:normAutofit/>
          </a:bodyPr>
          <a:lstStyle/>
          <a:p>
            <a:pPr marL="93663" lvl="1" indent="0">
              <a:buNone/>
              <a:defRPr/>
            </a:pPr>
            <a:endParaRPr lang="fr-FR" b="1" i="1"/>
          </a:p>
          <a:p>
            <a:pPr marL="93663" lvl="1" indent="0">
              <a:buNone/>
              <a:defRPr/>
            </a:pPr>
            <a:endParaRPr lang="fr-FR" b="1" i="1"/>
          </a:p>
          <a:p>
            <a:pPr marL="93663" lvl="1" indent="0">
              <a:buNone/>
              <a:defRPr/>
            </a:pPr>
            <a:endParaRPr lang="fr-FR" b="1" i="1"/>
          </a:p>
          <a:p>
            <a:pPr marL="93663" lvl="1" indent="0">
              <a:buNone/>
              <a:defRPr/>
            </a:pPr>
            <a:endParaRPr lang="fr-FR" b="1" i="1"/>
          </a:p>
          <a:p>
            <a:pPr marL="93663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 i="1"/>
          </a:p>
          <a:p>
            <a:pPr marL="457200" lvl="1" indent="0">
              <a:buNone/>
              <a:defRPr/>
            </a:pPr>
            <a:endParaRPr lang="fr-FR"/>
          </a:p>
        </p:txBody>
      </p:sp>
      <p:sp>
        <p:nvSpPr>
          <p:cNvPr id="4" name="ZoneTexte 3"/>
          <p:cNvSpPr txBox="1"/>
          <p:nvPr/>
        </p:nvSpPr>
        <p:spPr bwMode="auto">
          <a:xfrm>
            <a:off x="548667" y="5715298"/>
            <a:ext cx="10805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400" i="1">
                <a:solidFill>
                  <a:srgbClr val="5D5D5D"/>
                </a:solidFill>
              </a:rPr>
              <a:t> Choix collectif de la ou des actions à mettre en œuvre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838198" y="2670334"/>
          <a:ext cx="10515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fr-FR"/>
                        <a:t>Objectif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/>
                        <a:t>Action </a:t>
                      </a:r>
                      <a:endParaRPr/>
                    </a:p>
                    <a:p>
                      <a:pPr>
                        <a:defRPr/>
                      </a:pPr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/>
                        <a:t>Responsable</a:t>
                      </a:r>
                      <a:endParaRPr/>
                    </a:p>
                    <a:p>
                      <a:pPr>
                        <a:defRPr/>
                      </a:pPr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fr-FR"/>
                        <a:t>Echéance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fr-FR"/>
                        <a:t>Instance de validation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2B1CCEC-EC94-45CF-B5D6-CF08E3877A93}" type="slidenum">
              <a:rPr lang="fr-FR"/>
              <a:t>21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Mesurer, comprendre et agir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/>
          <p:nvPr/>
        </p:nvSpPr>
        <p:spPr bwMode="auto">
          <a:xfrm>
            <a:off x="838200" y="2701925"/>
            <a:ext cx="10515600" cy="1325563"/>
          </a:xfrm>
          <a:prstGeom prst="rect">
            <a:avLst/>
          </a:prstGeom>
          <a:solidFill>
            <a:srgbClr val="EDEDED"/>
          </a:solidFill>
        </p:spPr>
        <p:txBody>
          <a:bodyPr/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fr-FR"/>
              <a:t>ANNEXE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2B1CCEC-EC94-45CF-B5D6-CF08E3877A93}" type="slidenum">
              <a:rPr lang="fr-FR"/>
              <a:t>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Mesurer, comprendre et agir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/>
          <p:nvPr/>
        </p:nvSpPr>
        <p:spPr bwMode="auto">
          <a:xfrm>
            <a:off x="838200" y="365125"/>
            <a:ext cx="10515600" cy="1325563"/>
          </a:xfrm>
          <a:prstGeom prst="rect">
            <a:avLst/>
          </a:prstGeom>
          <a:solidFill>
            <a:srgbClr val="EDEDED"/>
          </a:solidFill>
        </p:spPr>
        <p:txBody>
          <a:bodyPr/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fr-FR"/>
              <a:t>3 DOCUMENTS INDISPENSABLES</a:t>
            </a:r>
          </a:p>
        </p:txBody>
      </p:sp>
      <p:pic>
        <p:nvPicPr>
          <p:cNvPr id="10" name="Image 9">
            <a:hlinkClick r:id="rId2"/>
          </p:cNvPr>
          <p:cNvPicPr/>
          <p:nvPr/>
        </p:nvPicPr>
        <p:blipFill>
          <a:blip r:embed="rId3"/>
          <a:stretch/>
        </p:blipFill>
        <p:spPr bwMode="auto">
          <a:xfrm>
            <a:off x="8399146" y="1747094"/>
            <a:ext cx="941420" cy="14027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fr-FR"/>
          </a:p>
        </p:txBody>
      </p: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601661" y="1986189"/>
            <a:ext cx="6465571" cy="421653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"/>
              <a:defRPr/>
            </a:pPr>
            <a:r>
              <a:rPr lang="fr-FR" sz="2400" b="0" i="0" u="none" strike="noStrike" cap="none">
                <a:ln>
                  <a:noFill/>
                </a:ln>
                <a:latin typeface="Calibri"/>
                <a:ea typeface="Calibri"/>
                <a:cs typeface="Times New Roman"/>
              </a:rPr>
              <a:t>Le guide « Du concept à la pratique » (HAS)</a:t>
            </a:r>
            <a:endParaRPr/>
          </a:p>
          <a:p>
            <a:pPr marL="171450" marR="0" lvl="0" indent="-1714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"/>
              <a:defRPr/>
            </a:pPr>
            <a:endParaRPr lang="fr-FR" sz="1200" b="0" i="0" u="none" strike="noStrike" cap="none">
              <a:ln>
                <a:noFill/>
              </a:ln>
              <a:latin typeface="Arial"/>
              <a:cs typeface="Arial"/>
            </a:endParaRPr>
          </a:p>
          <a:p>
            <a:pPr marL="171450" marR="0" lvl="0" indent="-1714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"/>
              <a:defRPr/>
            </a:pPr>
            <a:endParaRPr lang="fr-FR" sz="1200">
              <a:latin typeface="Arial"/>
              <a:cs typeface="Arial"/>
            </a:endParaRPr>
          </a:p>
          <a:p>
            <a:pPr marL="171450" marR="0" lvl="0" indent="-1714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"/>
              <a:defRPr/>
            </a:pPr>
            <a:endParaRPr lang="fr-FR" sz="1200" b="0" i="0" u="none" strike="noStrike" cap="none">
              <a:ln>
                <a:noFill/>
              </a:ln>
              <a:latin typeface="Arial"/>
              <a:cs typeface="Arial"/>
            </a:endParaRPr>
          </a:p>
          <a:p>
            <a:pPr marL="171450" marR="0" lvl="0" indent="-1714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"/>
              <a:defRPr/>
            </a:pPr>
            <a:endParaRPr lang="fr-FR" sz="1200">
              <a:latin typeface="Arial"/>
              <a:cs typeface="Arial"/>
            </a:endParaRPr>
          </a:p>
          <a:p>
            <a:pPr marL="171450" marR="0" lvl="0" indent="-1714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"/>
              <a:defRPr/>
            </a:pPr>
            <a:endParaRPr lang="fr-FR" sz="1200" b="0" i="0" u="none" strike="noStrike" cap="none">
              <a:ln>
                <a:noFill/>
              </a:ln>
              <a:latin typeface="Arial"/>
              <a:cs typeface="Arial"/>
            </a:endParaRPr>
          </a:p>
          <a:p>
            <a:pPr marL="171450" marR="0" lvl="0" indent="-1714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"/>
              <a:defRPr/>
            </a:pPr>
            <a:endParaRPr lang="fr-FR" sz="1200" b="0" i="0" u="none" strike="noStrike" cap="none">
              <a:ln>
                <a:noFill/>
              </a:ln>
              <a:latin typeface="Arial"/>
              <a:cs typeface="Arial"/>
            </a:endParaRPr>
          </a:p>
          <a:p>
            <a:pPr marL="171450" marR="0" lvl="0" indent="-1714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"/>
              <a:defRPr/>
            </a:pPr>
            <a:endParaRPr lang="fr-FR" sz="1200" b="0" i="0" u="none" strike="noStrike" cap="none">
              <a:ln>
                <a:noFill/>
              </a:ln>
              <a:latin typeface="Arial"/>
              <a:cs typeface="Arial"/>
            </a:endParaRPr>
          </a:p>
          <a:p>
            <a:pPr marL="342900" marR="0" lvl="0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"/>
              <a:defRPr/>
            </a:pPr>
            <a:r>
              <a:rPr lang="fr-FR" sz="2400" b="0" i="0" u="none" strike="noStrike" cap="none">
                <a:ln>
                  <a:noFill/>
                </a:ln>
                <a:latin typeface="Calibri"/>
                <a:ea typeface="Calibri"/>
                <a:cs typeface="Times New Roman"/>
              </a:rPr>
              <a:t>Le guide « Mesure de la culture de sécurité des soins »  avec questionnaire (FORAP)</a:t>
            </a:r>
            <a:endParaRPr/>
          </a:p>
          <a:p>
            <a:pPr marL="171450" marR="0" lvl="0" indent="-1714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"/>
              <a:defRPr/>
            </a:pPr>
            <a:endParaRPr lang="fr-FR" sz="1200" b="0" i="0" u="none" strike="noStrike" cap="none">
              <a:ln>
                <a:noFill/>
              </a:ln>
              <a:latin typeface="Arial"/>
              <a:cs typeface="Arial"/>
            </a:endParaRPr>
          </a:p>
          <a:p>
            <a:pPr marL="171450" marR="0" lvl="0" indent="-1714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"/>
              <a:defRPr/>
            </a:pPr>
            <a:endParaRPr lang="fr-FR" sz="1200">
              <a:latin typeface="Arial"/>
              <a:cs typeface="Arial"/>
            </a:endParaRPr>
          </a:p>
          <a:p>
            <a:pPr marL="171450" marR="0" lvl="0" indent="-1714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"/>
              <a:defRPr/>
            </a:pPr>
            <a:endParaRPr lang="fr-FR" sz="1200">
              <a:latin typeface="Arial"/>
              <a:cs typeface="Arial"/>
            </a:endParaRPr>
          </a:p>
          <a:p>
            <a:pPr marL="171450" marR="0" lvl="0" indent="-1714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"/>
              <a:defRPr/>
            </a:pPr>
            <a:endParaRPr lang="fr-FR" sz="1200">
              <a:latin typeface="Arial"/>
              <a:cs typeface="Arial"/>
            </a:endParaRPr>
          </a:p>
          <a:p>
            <a:pPr marL="171450" marR="0" lvl="0" indent="-1714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"/>
              <a:defRPr/>
            </a:pPr>
            <a:endParaRPr lang="fr-FR" sz="1200">
              <a:latin typeface="Arial"/>
              <a:cs typeface="Arial"/>
            </a:endParaRPr>
          </a:p>
          <a:p>
            <a:pPr marL="171450" marR="0" lvl="0" indent="-1714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"/>
              <a:defRPr/>
            </a:pPr>
            <a:endParaRPr lang="fr-FR" sz="1200" b="0" i="0" u="none" strike="noStrike" cap="none">
              <a:ln>
                <a:noFill/>
              </a:ln>
              <a:latin typeface="Arial"/>
              <a:cs typeface="Arial"/>
            </a:endParaRPr>
          </a:p>
          <a:p>
            <a:pPr marL="171450" marR="0" lvl="0" indent="-1714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"/>
              <a:defRPr/>
            </a:pPr>
            <a:endParaRPr lang="fr-FR" sz="1200" b="0" i="0" u="none" strike="noStrike" cap="none">
              <a:ln>
                <a:noFill/>
              </a:ln>
              <a:latin typeface="Arial"/>
              <a:cs typeface="Arial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FR" sz="2800" b="0" i="0" u="none" strike="noStrike" cap="none">
                <a:ln>
                  <a:noFill/>
                </a:ln>
                <a:latin typeface="Calibri"/>
                <a:ea typeface="Calibri"/>
                <a:cs typeface="Times New Roman"/>
              </a:rPr>
              <a:t> </a:t>
            </a:r>
            <a:r>
              <a:rPr lang="fr-FR" sz="2400" b="0" i="0" u="none" strike="noStrike" cap="none">
                <a:ln>
                  <a:noFill/>
                </a:ln>
                <a:latin typeface="Calibri"/>
                <a:ea typeface="Calibri"/>
                <a:cs typeface="Times New Roman"/>
              </a:rPr>
              <a:t>Le guide « Comprendre et agir » (HAS-FORAP)</a:t>
            </a:r>
            <a:endParaRPr lang="fr-FR" sz="2800" b="0" i="0" u="none" strike="noStrike" cap="none">
              <a:ln>
                <a:noFill/>
              </a:ln>
              <a:latin typeface="Calibri"/>
              <a:ea typeface="Calibri"/>
              <a:cs typeface="Times New Roman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2B1CCEC-EC94-45CF-B5D6-CF08E3877A93}" type="slidenum">
              <a:rPr lang="fr-FR"/>
              <a:t>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Mesurer, comprendre et agir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8399144" y="5110534"/>
            <a:ext cx="941421" cy="13346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/>
          <a:stretch/>
        </p:blipFill>
        <p:spPr bwMode="auto">
          <a:xfrm>
            <a:off x="8407045" y="3466799"/>
            <a:ext cx="941423" cy="13387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78211" name="Rectangle 2"/>
          <p:cNvSpPr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solidFill>
            <a:srgbClr val="EDEDED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/>
              <a:t>Qu’est-ce que la culture de sécurité ?</a:t>
            </a:r>
            <a:endParaRPr/>
          </a:p>
        </p:txBody>
      </p:sp>
      <p:sp>
        <p:nvSpPr>
          <p:cNvPr id="478212" name="Rectangle 3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</p:spPr>
        <p:txBody>
          <a:bodyPr vert="horz" lIns="90488" tIns="44450" rIns="90488" bIns="44450" rtlCol="0">
            <a:normAutofit/>
          </a:bodyPr>
          <a:lstStyle/>
          <a:p>
            <a:pPr algn="just">
              <a:lnSpc>
                <a:spcPct val="130000"/>
              </a:lnSpc>
              <a:defRPr/>
            </a:pPr>
            <a:r>
              <a:rPr lang="fr-FR" sz="2200">
                <a:latin typeface="Tahoma"/>
                <a:cs typeface="Tahoma"/>
              </a:rPr>
              <a:t>La culture de sécurité des soins (CS) désigne un ensemble cohérent et intégré de comportements individuels et organisationnels, fondé sur des croyances et des valeurs partagées,</a:t>
            </a:r>
            <a:endParaRPr/>
          </a:p>
          <a:p>
            <a:pPr algn="just">
              <a:lnSpc>
                <a:spcPct val="130000"/>
              </a:lnSpc>
              <a:defRPr/>
            </a:pPr>
            <a:r>
              <a:rPr lang="fr-FR" sz="2200">
                <a:latin typeface="Tahoma"/>
                <a:cs typeface="Tahoma"/>
              </a:rPr>
              <a:t>qui cherche continuellement à réduire les dommages aux patients, lesquels peuvent être liés aux soins</a:t>
            </a:r>
            <a:endParaRPr/>
          </a:p>
          <a:p>
            <a:pPr algn="just">
              <a:lnSpc>
                <a:spcPct val="135000"/>
              </a:lnSpc>
              <a:buFont typeface="Wingdings 2"/>
              <a:buNone/>
              <a:defRPr/>
            </a:pPr>
            <a:r>
              <a:rPr lang="fr-FR" sz="2000">
                <a:latin typeface="Tahoma"/>
                <a:cs typeface="Tahoma"/>
              </a:rPr>
              <a:t>              </a:t>
            </a:r>
            <a:endParaRPr/>
          </a:p>
          <a:p>
            <a:pPr algn="just">
              <a:lnSpc>
                <a:spcPct val="135000"/>
              </a:lnSpc>
              <a:buFont typeface="Wingdings 2"/>
              <a:buNone/>
              <a:defRPr/>
            </a:pPr>
            <a:r>
              <a:rPr lang="fr-FR" sz="2000">
                <a:latin typeface="Tahoma"/>
                <a:cs typeface="Tahoma"/>
              </a:rPr>
              <a:t>                 Développer la culture de sécurité pour </a:t>
            </a:r>
            <a:r>
              <a:rPr lang="fr-FR" sz="2000" b="1">
                <a:latin typeface="Tahoma"/>
                <a:cs typeface="Tahoma"/>
              </a:rPr>
              <a:t>faire de la sécurité une priorité </a:t>
            </a:r>
            <a:r>
              <a:rPr lang="fr-FR" sz="2000">
                <a:latin typeface="Tahoma"/>
                <a:cs typeface="Tahoma"/>
              </a:rPr>
              <a:t>et</a:t>
            </a:r>
            <a:r>
              <a:rPr lang="fr-FR" sz="2000" b="1">
                <a:latin typeface="Tahoma"/>
                <a:cs typeface="Tahoma"/>
              </a:rPr>
              <a:t> </a:t>
            </a:r>
            <a:r>
              <a:rPr lang="fr-FR" sz="2000">
                <a:latin typeface="Tahoma"/>
                <a:cs typeface="Tahoma"/>
              </a:rPr>
              <a:t>éviter les accidents ou en limiter l’impact</a:t>
            </a:r>
          </a:p>
        </p:txBody>
      </p:sp>
      <p:sp>
        <p:nvSpPr>
          <p:cNvPr id="478213" name="AutoShape 5"/>
          <p:cNvSpPr>
            <a:spLocks noChangeArrowheads="1"/>
          </p:cNvSpPr>
          <p:nvPr/>
        </p:nvSpPr>
        <p:spPr bwMode="auto">
          <a:xfrm>
            <a:off x="1183528" y="4895851"/>
            <a:ext cx="647700" cy="360363"/>
          </a:xfrm>
          <a:prstGeom prst="rightArrow">
            <a:avLst>
              <a:gd name="adj1" fmla="val 50000"/>
              <a:gd name="adj2" fmla="val 44934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/>
              </a:defRPr>
            </a:lvl5pPr>
            <a:lvl6pPr marL="2514600" indent="-228600"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/>
                </a:solidFill>
                <a:latin typeface="Times New Roman"/>
              </a:defRPr>
            </a:lvl6pPr>
            <a:lvl7pPr marL="2971800" indent="-228600"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/>
                </a:solidFill>
                <a:latin typeface="Times New Roman"/>
              </a:defRPr>
            </a:lvl7pPr>
            <a:lvl8pPr marL="3429000" indent="-228600"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/>
                </a:solidFill>
                <a:latin typeface="Times New Roman"/>
              </a:defRPr>
            </a:lvl8pPr>
            <a:lvl9pPr marL="3886200" indent="-228600"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/>
                </a:solidFill>
                <a:latin typeface="Times New Roman"/>
              </a:defRPr>
            </a:lvl9pPr>
          </a:lstStyle>
          <a:p>
            <a:pPr>
              <a:defRPr/>
            </a:pPr>
            <a:endParaRPr lang="en-GB">
              <a:solidFill>
                <a:schemeClr val="accent1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2B1CCEC-EC94-45CF-B5D6-CF08E3877A93}" type="slidenum">
              <a:rPr lang="fr-FR"/>
              <a:t>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Mesurer, comprendre et agir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78211" name="Rectangle 2"/>
          <p:cNvSpPr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solidFill>
            <a:srgbClr val="EDEDED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/>
              <a:t>Les 4 composantes de la culture de sécurité </a:t>
            </a:r>
            <a:br>
              <a:rPr lang="fr-FR"/>
            </a:br>
            <a:r>
              <a:rPr lang="fr-FR" sz="2400"/>
              <a:t>(J . REASON)</a:t>
            </a:r>
          </a:p>
        </p:txBody>
      </p:sp>
      <p:graphicFrame>
        <p:nvGraphicFramePr>
          <p:cNvPr id="3" name="Diagramme 2"/>
          <p:cNvGraphicFramePr>
            <a:graphicFrameLocks/>
          </p:cNvGraphicFramePr>
          <p:nvPr/>
        </p:nvGraphicFramePr>
        <p:xfrm>
          <a:off x="952500" y="1752599"/>
          <a:ext cx="10071100" cy="4914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2B1CCEC-EC94-45CF-B5D6-CF08E3877A93}" type="slidenum">
              <a:rPr lang="fr-FR"/>
              <a:t>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Mesurer, comprendre et agir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solidFill>
            <a:srgbClr val="EDEDED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/>
              <a:t>MESURER : objectifs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/>
        </p:spPr>
        <p:txBody>
          <a:bodyPr vert="horz" lIns="90488" tIns="44450" rIns="90488" bIns="44450" rtlCol="0">
            <a:normAutofit fontScale="92500" lnSpcReduction="10000"/>
          </a:bodyPr>
          <a:lstStyle/>
          <a:p>
            <a:pPr>
              <a:lnSpc>
                <a:spcPct val="130000"/>
              </a:lnSpc>
              <a:defRPr/>
            </a:pPr>
            <a:r>
              <a:rPr lang="fr-FR" sz="2400">
                <a:latin typeface="Tahoma"/>
                <a:cs typeface="Tahoma"/>
              </a:rPr>
              <a:t>Évaluer les perceptions et les attitudes des professionnels sur des thèmes importants pour la sécurité des soins </a:t>
            </a:r>
            <a:endParaRPr lang="fr-FR" sz="2000">
              <a:latin typeface="Tahoma"/>
              <a:cs typeface="Tahoma"/>
            </a:endParaRPr>
          </a:p>
          <a:p>
            <a:pPr>
              <a:lnSpc>
                <a:spcPct val="130000"/>
              </a:lnSpc>
              <a:buFont typeface="Wingdings 2"/>
              <a:buNone/>
              <a:defRPr/>
            </a:pPr>
            <a:endParaRPr lang="fr-FR" sz="300">
              <a:latin typeface="Tahoma"/>
              <a:cs typeface="Tahoma"/>
            </a:endParaRPr>
          </a:p>
          <a:p>
            <a:pPr lvl="1">
              <a:lnSpc>
                <a:spcPct val="130000"/>
              </a:lnSpc>
              <a:defRPr/>
            </a:pPr>
            <a:r>
              <a:rPr lang="fr-FR" sz="2000">
                <a:latin typeface="Tahoma"/>
                <a:cs typeface="Tahoma"/>
              </a:rPr>
              <a:t>le travail d’équipe</a:t>
            </a:r>
            <a:endParaRPr/>
          </a:p>
          <a:p>
            <a:pPr lvl="1">
              <a:lnSpc>
                <a:spcPct val="130000"/>
              </a:lnSpc>
              <a:defRPr/>
            </a:pPr>
            <a:r>
              <a:rPr lang="fr-FR" sz="2000">
                <a:latin typeface="Tahoma"/>
                <a:cs typeface="Tahoma"/>
              </a:rPr>
              <a:t>la communication autour des erreurs et des problèmes</a:t>
            </a:r>
            <a:endParaRPr/>
          </a:p>
          <a:p>
            <a:pPr lvl="1">
              <a:lnSpc>
                <a:spcPct val="130000"/>
              </a:lnSpc>
              <a:defRPr/>
            </a:pPr>
            <a:r>
              <a:rPr lang="fr-FR" sz="2000">
                <a:latin typeface="Tahoma"/>
                <a:cs typeface="Tahoma"/>
              </a:rPr>
              <a:t>l’apprentissage par les erreurs</a:t>
            </a:r>
            <a:endParaRPr/>
          </a:p>
          <a:p>
            <a:pPr lvl="1">
              <a:lnSpc>
                <a:spcPct val="130000"/>
              </a:lnSpc>
              <a:defRPr/>
            </a:pPr>
            <a:r>
              <a:rPr lang="fr-FR" sz="2000">
                <a:latin typeface="Tahoma"/>
                <a:cs typeface="Tahoma"/>
              </a:rPr>
              <a:t>le rôle et le soutien du management concernant la sécurité des soins</a:t>
            </a:r>
            <a:endParaRPr/>
          </a:p>
          <a:p>
            <a:pPr lvl="1">
              <a:lnSpc>
                <a:spcPct val="130000"/>
              </a:lnSpc>
              <a:defRPr/>
            </a:pPr>
            <a:r>
              <a:rPr lang="fr-FR" sz="2000">
                <a:latin typeface="Tahoma"/>
                <a:cs typeface="Tahoma"/>
              </a:rPr>
              <a:t>etc.</a:t>
            </a:r>
            <a:endParaRPr/>
          </a:p>
          <a:p>
            <a:pPr lvl="1">
              <a:lnSpc>
                <a:spcPct val="130000"/>
              </a:lnSpc>
              <a:buFont typeface="Lucida Sans Unicode"/>
              <a:buNone/>
              <a:defRPr/>
            </a:pPr>
            <a:endParaRPr lang="fr-FR" sz="800">
              <a:latin typeface="Tahoma"/>
              <a:cs typeface="Tahoma"/>
            </a:endParaRPr>
          </a:p>
          <a:p>
            <a:pPr>
              <a:lnSpc>
                <a:spcPct val="130000"/>
              </a:lnSpc>
              <a:defRPr/>
            </a:pPr>
            <a:r>
              <a:rPr lang="fr-FR" sz="2400">
                <a:latin typeface="Tahoma"/>
                <a:cs typeface="Tahoma"/>
              </a:rPr>
              <a:t>Susciter une réflexion sur le niveau actuel de la culture de sécurité et sa possible amélioration</a:t>
            </a:r>
            <a:r>
              <a:rPr lang="fr-FR" sz="2000"/>
              <a:t>    </a:t>
            </a:r>
            <a:endParaRPr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2B1CCEC-EC94-45CF-B5D6-CF08E3877A93}" type="slidenum">
              <a:rPr lang="fr-FR"/>
              <a:t>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Mesurer, comprendre et agir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solidFill>
            <a:srgbClr val="EDEDED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/>
              <a:t>MESURER : lecture des résultats (1)</a:t>
            </a:r>
            <a:endParaRPr/>
          </a:p>
        </p:txBody>
      </p:sp>
      <p:sp>
        <p:nvSpPr>
          <p:cNvPr id="385027" name="Rectangle 3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/>
        </p:spPr>
        <p:txBody>
          <a:bodyPr vert="horz" lIns="90488" tIns="44450" rIns="90488" bIns="44450" rtlCol="0">
            <a:normAutofit fontScale="92500" lnSpcReduction="20000"/>
          </a:bodyPr>
          <a:lstStyle/>
          <a:p>
            <a:pPr>
              <a:lnSpc>
                <a:spcPct val="130000"/>
              </a:lnSpc>
              <a:defRPr/>
            </a:pPr>
            <a:r>
              <a:rPr lang="fr-FR" b="1">
                <a:latin typeface="Tahoma"/>
                <a:cs typeface="Tahoma"/>
              </a:rPr>
              <a:t>Les réponses positives :</a:t>
            </a:r>
            <a:r>
              <a:rPr lang="fr-FR">
                <a:latin typeface="Tahoma"/>
                <a:cs typeface="Tahoma"/>
              </a:rPr>
              <a:t> en faveur d’une CS des soins développée</a:t>
            </a:r>
            <a:endParaRPr/>
          </a:p>
          <a:p>
            <a:pPr>
              <a:lnSpc>
                <a:spcPct val="130000"/>
              </a:lnSpc>
              <a:buFont typeface="Wingdings 2"/>
              <a:buNone/>
              <a:defRPr/>
            </a:pPr>
            <a:endParaRPr lang="fr-FR" sz="1000">
              <a:latin typeface="Tahoma"/>
              <a:cs typeface="Tahoma"/>
            </a:endParaRPr>
          </a:p>
          <a:p>
            <a:pPr>
              <a:lnSpc>
                <a:spcPct val="130000"/>
              </a:lnSpc>
              <a:buFont typeface="Wingdings 2"/>
              <a:buNone/>
              <a:defRPr/>
            </a:pPr>
            <a:r>
              <a:rPr lang="fr-FR" sz="2400">
                <a:latin typeface="Tahoma"/>
                <a:cs typeface="Tahoma"/>
              </a:rPr>
              <a:t>« La sécurité des soins n’est jamais négligée au profit d’un rendement plus important »</a:t>
            </a:r>
            <a:endParaRPr/>
          </a:p>
          <a:p>
            <a:pPr>
              <a:lnSpc>
                <a:spcPct val="130000"/>
              </a:lnSpc>
              <a:buFont typeface="Wingdings 2"/>
              <a:buNone/>
              <a:defRPr/>
            </a:pPr>
            <a:r>
              <a:rPr lang="fr-FR" sz="2400">
                <a:latin typeface="Tahoma"/>
                <a:cs typeface="Tahoma"/>
              </a:rPr>
              <a:t>                    </a:t>
            </a:r>
            <a:r>
              <a:rPr lang="fr-FR" sz="2400" b="1">
                <a:latin typeface="Tahoma"/>
                <a:cs typeface="Tahoma"/>
              </a:rPr>
              <a:t>D’accord - Tout à fait d’accord</a:t>
            </a:r>
            <a:endParaRPr/>
          </a:p>
          <a:p>
            <a:pPr>
              <a:lnSpc>
                <a:spcPct val="130000"/>
              </a:lnSpc>
              <a:buFont typeface="Wingdings 2"/>
              <a:buNone/>
              <a:defRPr/>
            </a:pPr>
            <a:endParaRPr lang="fr-FR" sz="1000" b="1">
              <a:latin typeface="Tahoma"/>
              <a:cs typeface="Tahoma"/>
            </a:endParaRPr>
          </a:p>
          <a:p>
            <a:pPr>
              <a:lnSpc>
                <a:spcPct val="130000"/>
              </a:lnSpc>
              <a:buFont typeface="Wingdings 2"/>
              <a:buNone/>
              <a:defRPr/>
            </a:pPr>
            <a:r>
              <a:rPr lang="fr-FR" sz="2400">
                <a:latin typeface="Tahoma"/>
                <a:cs typeface="Tahoma"/>
              </a:rPr>
              <a:t>« Nous avons des problèmes de sécurité des soins dans ce service (formulation négative) » </a:t>
            </a:r>
            <a:endParaRPr/>
          </a:p>
          <a:p>
            <a:pPr>
              <a:lnSpc>
                <a:spcPct val="130000"/>
              </a:lnSpc>
              <a:buFont typeface="Wingdings 2"/>
              <a:buNone/>
              <a:defRPr/>
            </a:pPr>
            <a:r>
              <a:rPr lang="fr-FR" sz="2400">
                <a:latin typeface="Tahoma"/>
                <a:cs typeface="Tahoma"/>
              </a:rPr>
              <a:t>                    </a:t>
            </a:r>
            <a:r>
              <a:rPr lang="fr-FR" sz="2400" b="1">
                <a:latin typeface="Tahoma"/>
                <a:cs typeface="Tahoma"/>
              </a:rPr>
              <a:t>Pas d’accord - Pas du tout d’accord</a:t>
            </a:r>
            <a:endParaRPr/>
          </a:p>
          <a:p>
            <a:pPr>
              <a:lnSpc>
                <a:spcPct val="130000"/>
              </a:lnSpc>
              <a:buFont typeface="Wingdings 2"/>
              <a:buNone/>
              <a:defRPr/>
            </a:pPr>
            <a:r>
              <a:rPr lang="fr-FR" sz="2000"/>
              <a:t>    </a:t>
            </a:r>
            <a:endParaRPr/>
          </a:p>
        </p:txBody>
      </p:sp>
      <p:sp>
        <p:nvSpPr>
          <p:cNvPr id="385130" name="AutoShape 106"/>
          <p:cNvSpPr>
            <a:spLocks noChangeArrowheads="1"/>
          </p:cNvSpPr>
          <p:nvPr/>
        </p:nvSpPr>
        <p:spPr bwMode="auto">
          <a:xfrm>
            <a:off x="1924050" y="3523456"/>
            <a:ext cx="577849" cy="433388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993366"/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385131" name="AutoShape 107"/>
          <p:cNvSpPr>
            <a:spLocks noChangeArrowheads="1"/>
          </p:cNvSpPr>
          <p:nvPr/>
        </p:nvSpPr>
        <p:spPr bwMode="auto">
          <a:xfrm>
            <a:off x="1924050" y="5187950"/>
            <a:ext cx="577849" cy="433388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993366"/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2B1CCEC-EC94-45CF-B5D6-CF08E3877A93}" type="slidenum">
              <a:rPr lang="fr-FR"/>
              <a:t>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Mesurer, comprendre et agir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solidFill>
            <a:srgbClr val="EDEDED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/>
              <a:t>MESURER : lecture des résultats (2)</a:t>
            </a:r>
            <a:endParaRPr/>
          </a:p>
        </p:txBody>
      </p:sp>
      <p:sp>
        <p:nvSpPr>
          <p:cNvPr id="41267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838200" y="1825625"/>
            <a:ext cx="10515600" cy="1428563"/>
          </a:xfrm>
          <a:prstGeom prst="rect">
            <a:avLst/>
          </a:prstGeom>
          <a:noFill/>
          <a:ln/>
        </p:spPr>
        <p:txBody>
          <a:bodyPr vert="horz" lIns="90488" tIns="44450" rIns="90488" bIns="44450" rtlCol="0">
            <a:normAutofit/>
          </a:bodyPr>
          <a:lstStyle/>
          <a:p>
            <a:pPr>
              <a:lnSpc>
                <a:spcPct val="130000"/>
              </a:lnSpc>
              <a:defRPr/>
            </a:pPr>
            <a:endParaRPr lang="fr-FR" sz="1000"/>
          </a:p>
          <a:p>
            <a:pPr>
              <a:lnSpc>
                <a:spcPct val="130000"/>
              </a:lnSpc>
              <a:buFont typeface="Wingdings 2"/>
              <a:buNone/>
              <a:defRPr/>
            </a:pPr>
            <a:r>
              <a:rPr lang="fr-FR" sz="2000"/>
              <a:t>    </a:t>
            </a:r>
            <a:endParaRPr/>
          </a:p>
          <a:p>
            <a:pPr>
              <a:lnSpc>
                <a:spcPct val="130000"/>
              </a:lnSpc>
              <a:buFont typeface="Wingdings 2"/>
              <a:buNone/>
              <a:defRPr/>
            </a:pPr>
            <a:endParaRPr lang="fr-FR" sz="2000"/>
          </a:p>
          <a:p>
            <a:pPr>
              <a:lnSpc>
                <a:spcPct val="130000"/>
              </a:lnSpc>
              <a:buFont typeface="Wingdings 2"/>
              <a:buNone/>
              <a:defRPr/>
            </a:pPr>
            <a:endParaRPr lang="fr-FR" sz="2000"/>
          </a:p>
          <a:p>
            <a:pPr>
              <a:lnSpc>
                <a:spcPct val="130000"/>
              </a:lnSpc>
              <a:defRPr/>
            </a:pPr>
            <a:endParaRPr lang="fr-FR" b="1"/>
          </a:p>
          <a:p>
            <a:pPr>
              <a:lnSpc>
                <a:spcPct val="130000"/>
              </a:lnSpc>
              <a:defRPr/>
            </a:pPr>
            <a:endParaRPr lang="fr-FR"/>
          </a:p>
        </p:txBody>
      </p:sp>
      <p:pic>
        <p:nvPicPr>
          <p:cNvPr id="412680" name="Picture 8"/>
          <p:cNvPicPr>
            <a:picLocks noChangeAspect="1" noChangeArrowheads="1"/>
          </p:cNvPicPr>
          <p:nvPr/>
        </p:nvPicPr>
        <p:blipFill>
          <a:blip r:embed="rId2"/>
          <a:srcRect l="64655" r="29665"/>
          <a:stretch/>
        </p:blipFill>
        <p:spPr bwMode="auto">
          <a:xfrm>
            <a:off x="8458201" y="1976176"/>
            <a:ext cx="482600" cy="658813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2B1CCEC-EC94-45CF-B5D6-CF08E3877A93}" type="slidenum">
              <a:rPr lang="fr-FR"/>
              <a:t>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Mesurer, comprendre et agir</a:t>
            </a:r>
          </a:p>
        </p:txBody>
      </p:sp>
      <p:pic>
        <p:nvPicPr>
          <p:cNvPr id="19" name="Picture 8"/>
          <p:cNvPicPr>
            <a:picLocks noChangeAspect="1" noChangeArrowheads="1"/>
          </p:cNvPicPr>
          <p:nvPr/>
        </p:nvPicPr>
        <p:blipFill>
          <a:blip r:embed="rId2"/>
          <a:srcRect l="34772" r="59649"/>
          <a:stretch/>
        </p:blipFill>
        <p:spPr bwMode="auto">
          <a:xfrm>
            <a:off x="4563534" y="1976176"/>
            <a:ext cx="474134" cy="658813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20" name="Picture 8"/>
          <p:cNvPicPr>
            <a:picLocks noChangeAspect="1" noChangeArrowheads="1"/>
          </p:cNvPicPr>
          <p:nvPr/>
        </p:nvPicPr>
        <p:blipFill>
          <a:blip r:embed="rId2"/>
          <a:srcRect r="90143"/>
          <a:stretch/>
        </p:blipFill>
        <p:spPr bwMode="auto">
          <a:xfrm>
            <a:off x="432331" y="1976176"/>
            <a:ext cx="837670" cy="658813"/>
          </a:xfrm>
          <a:prstGeom prst="rect">
            <a:avLst/>
          </a:prstGeom>
          <a:noFill/>
          <a:ln>
            <a:noFill/>
          </a:ln>
          <a:effectLst/>
        </p:spPr>
      </p:pic>
      <p:graphicFrame>
        <p:nvGraphicFramePr>
          <p:cNvPr id="17" name="Tableau 16"/>
          <p:cNvGraphicFramePr>
            <a:graphicFrameLocks noGrp="1"/>
          </p:cNvGraphicFramePr>
          <p:nvPr/>
        </p:nvGraphicFramePr>
        <p:xfrm>
          <a:off x="826991" y="3229265"/>
          <a:ext cx="10721541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38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73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738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b="1">
                          <a:solidFill>
                            <a:schemeClr val="bg1"/>
                          </a:solidFill>
                        </a:rPr>
                        <a:t>Toujours</a:t>
                      </a:r>
                      <a:r>
                        <a:rPr lang="fr-FR">
                          <a:solidFill>
                            <a:schemeClr val="bg1"/>
                          </a:solidFill>
                        </a:rPr>
                        <a:t> en faveur d’une CS développée</a:t>
                      </a:r>
                      <a:endParaRPr/>
                    </a:p>
                    <a:p>
                      <a:pPr>
                        <a:defRPr/>
                      </a:pPr>
                      <a:endParaRPr lang="fr-FR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Le répondeur ne se prononce pas</a:t>
                      </a:r>
                      <a:endParaRPr/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Ce type de réponse est différent  </a:t>
                      </a:r>
                      <a:br>
                        <a:rPr lang="fr-FR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</a:br>
                      <a:r>
                        <a:rPr lang="fr-FR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de </a:t>
                      </a:r>
                      <a:r>
                        <a:rPr lang="fr-FR" i="1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« je ne sais pas » </a:t>
                      </a:r>
                      <a:br>
                        <a:rPr lang="fr-FR" i="1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</a:br>
                      <a:r>
                        <a:rPr lang="fr-FR" i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</a:t>
                      </a:r>
                      <a:r>
                        <a:rPr lang="fr-FR" i="1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</a:t>
                      </a:r>
                      <a:r>
                        <a:rPr lang="fr-FR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Intérêt de s’interroger sur ces réponses neutres</a:t>
                      </a:r>
                      <a:endParaRPr/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Quelle signification ?</a:t>
                      </a:r>
                      <a:endParaRPr/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(</a:t>
                      </a:r>
                      <a:r>
                        <a:rPr lang="fr-FR" i="1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cf. </a:t>
                      </a:r>
                      <a:r>
                        <a:rPr lang="fr-FR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diapo 15)</a:t>
                      </a:r>
                      <a:endParaRPr/>
                    </a:p>
                    <a:p>
                      <a:pPr algn="ctr">
                        <a:defRPr/>
                      </a:pPr>
                      <a:endParaRPr lang="fr-FR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b="1">
                          <a:solidFill>
                            <a:schemeClr val="bg1"/>
                          </a:solidFill>
                        </a:rPr>
                        <a:t>Toujours</a:t>
                      </a:r>
                      <a:r>
                        <a:rPr lang="fr-FR">
                          <a:solidFill>
                            <a:schemeClr val="bg1"/>
                          </a:solidFill>
                        </a:rPr>
                        <a:t> en défaveur d’une CS développée</a:t>
                      </a:r>
                      <a:endParaRPr/>
                    </a:p>
                    <a:p>
                      <a:pPr algn="r">
                        <a:defRPr/>
                      </a:pPr>
                      <a:endParaRPr lang="fr-FR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ZoneTexte 1"/>
          <p:cNvSpPr txBox="1"/>
          <p:nvPr/>
        </p:nvSpPr>
        <p:spPr bwMode="auto">
          <a:xfrm>
            <a:off x="1159930" y="2140501"/>
            <a:ext cx="2097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/>
              <a:t>Réponses favorables</a:t>
            </a:r>
          </a:p>
        </p:txBody>
      </p:sp>
      <p:sp>
        <p:nvSpPr>
          <p:cNvPr id="12" name="ZoneTexte 11"/>
          <p:cNvSpPr txBox="1"/>
          <p:nvPr/>
        </p:nvSpPr>
        <p:spPr bwMode="auto">
          <a:xfrm>
            <a:off x="4952995" y="2140501"/>
            <a:ext cx="30520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/>
              <a:t>Réponses neutres</a:t>
            </a:r>
            <a:br>
              <a:rPr lang="fr-FR"/>
            </a:br>
            <a:r>
              <a:rPr lang="fr-FR"/>
              <a:t>(ni favorables, ni défavorables)</a:t>
            </a:r>
          </a:p>
        </p:txBody>
      </p:sp>
      <p:sp>
        <p:nvSpPr>
          <p:cNvPr id="13" name="ZoneTexte 12"/>
          <p:cNvSpPr txBox="1"/>
          <p:nvPr/>
        </p:nvSpPr>
        <p:spPr bwMode="auto">
          <a:xfrm>
            <a:off x="8822254" y="2140501"/>
            <a:ext cx="2332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/>
              <a:t>Réponses défavorables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88098" name="Rectangle 2"/>
          <p:cNvSpPr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solidFill>
            <a:srgbClr val="EDEDED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/>
              <a:t>MESURER : lecture des résultats (3)</a:t>
            </a:r>
            <a:endParaRPr/>
          </a:p>
        </p:txBody>
      </p:sp>
      <p:sp>
        <p:nvSpPr>
          <p:cNvPr id="388099" name="Rectangle 3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/>
        </p:spPr>
        <p:txBody>
          <a:bodyPr vert="horz" lIns="90488" tIns="44450" rIns="90488" bIns="44450" rtlCol="0">
            <a:normAutofit/>
          </a:bodyPr>
          <a:lstStyle/>
          <a:p>
            <a:pPr>
              <a:lnSpc>
                <a:spcPct val="130000"/>
              </a:lnSpc>
              <a:defRPr/>
            </a:pPr>
            <a:r>
              <a:rPr lang="fr-FR">
                <a:latin typeface="Tahoma"/>
                <a:cs typeface="Tahoma"/>
              </a:rPr>
              <a:t>40 questions pour 10 dimensions </a:t>
            </a:r>
            <a:endParaRPr/>
          </a:p>
          <a:p>
            <a:pPr>
              <a:lnSpc>
                <a:spcPct val="130000"/>
              </a:lnSpc>
              <a:buFont typeface="Wingdings 2"/>
              <a:buNone/>
              <a:defRPr/>
            </a:pPr>
            <a:endParaRPr lang="fr-FR" sz="800">
              <a:latin typeface="Tahoma"/>
              <a:cs typeface="Tahoma"/>
            </a:endParaRPr>
          </a:p>
          <a:p>
            <a:pPr>
              <a:lnSpc>
                <a:spcPct val="130000"/>
              </a:lnSpc>
              <a:defRPr/>
            </a:pPr>
            <a:r>
              <a:rPr lang="fr-FR">
                <a:latin typeface="Tahoma"/>
                <a:cs typeface="Tahoma"/>
              </a:rPr>
              <a:t>Un score par dimension : </a:t>
            </a:r>
            <a:r>
              <a:rPr lang="fr-FR" b="1">
                <a:latin typeface="Tahoma"/>
                <a:cs typeface="Tahoma"/>
              </a:rPr>
              <a:t>moyenne des pourcentages de réponses positives</a:t>
            </a:r>
            <a:r>
              <a:rPr lang="fr-FR">
                <a:latin typeface="Tahoma"/>
                <a:cs typeface="Tahoma"/>
              </a:rPr>
              <a:t> données aux questions</a:t>
            </a:r>
            <a:endParaRPr/>
          </a:p>
          <a:p>
            <a:pPr lvl="1">
              <a:lnSpc>
                <a:spcPct val="130000"/>
              </a:lnSpc>
              <a:defRPr/>
            </a:pPr>
            <a:r>
              <a:rPr lang="fr-FR" b="1">
                <a:solidFill>
                  <a:srgbClr val="FF0066"/>
                </a:solidFill>
                <a:latin typeface="Tahoma"/>
                <a:cs typeface="Tahoma"/>
              </a:rPr>
              <a:t> Score </a:t>
            </a:r>
            <a:r>
              <a:rPr lang="fr-FR" b="1">
                <a:solidFill>
                  <a:srgbClr val="FF0066"/>
                </a:solidFill>
                <a:latin typeface="Tahoma"/>
              </a:rPr>
              <a:t>≤</a:t>
            </a:r>
            <a:r>
              <a:rPr lang="fr-FR" b="1">
                <a:solidFill>
                  <a:srgbClr val="FF0066"/>
                </a:solidFill>
                <a:latin typeface="Tahoma"/>
                <a:cs typeface="Tahoma"/>
              </a:rPr>
              <a:t> 50 % </a:t>
            </a:r>
            <a:r>
              <a:rPr lang="fr-FR">
                <a:latin typeface="Tahoma"/>
                <a:cs typeface="Tahoma"/>
              </a:rPr>
              <a:t>:</a:t>
            </a:r>
            <a:r>
              <a:rPr lang="fr-FR" b="1">
                <a:solidFill>
                  <a:srgbClr val="FF0066"/>
                </a:solidFill>
                <a:latin typeface="Tahoma"/>
                <a:cs typeface="Tahoma"/>
              </a:rPr>
              <a:t> </a:t>
            </a:r>
            <a:r>
              <a:rPr lang="fr-FR">
                <a:latin typeface="Tahoma"/>
                <a:cs typeface="Tahoma"/>
              </a:rPr>
              <a:t>une dimension avec un fort potentiel d’amélioration</a:t>
            </a:r>
            <a:endParaRPr/>
          </a:p>
          <a:p>
            <a:pPr lvl="1">
              <a:lnSpc>
                <a:spcPct val="130000"/>
              </a:lnSpc>
              <a:defRPr/>
            </a:pPr>
            <a:r>
              <a:rPr lang="fr-FR" b="1">
                <a:latin typeface="Tahoma"/>
                <a:cs typeface="Tahoma"/>
              </a:rPr>
              <a:t> </a:t>
            </a:r>
            <a:r>
              <a:rPr lang="fr-FR" b="1" u="sng">
                <a:solidFill>
                  <a:srgbClr val="008080"/>
                </a:solidFill>
                <a:latin typeface="Tahoma"/>
                <a:cs typeface="Tahoma"/>
              </a:rPr>
              <a:t>Score </a:t>
            </a:r>
            <a:r>
              <a:rPr lang="fr-FR" b="1" u="sng">
                <a:solidFill>
                  <a:srgbClr val="008080"/>
                </a:solidFill>
                <a:latin typeface="Tahoma"/>
              </a:rPr>
              <a:t>≥</a:t>
            </a:r>
            <a:r>
              <a:rPr lang="fr-FR" b="1" u="sng">
                <a:solidFill>
                  <a:srgbClr val="008080"/>
                </a:solidFill>
                <a:latin typeface="Tahoma"/>
                <a:cs typeface="Tahoma"/>
              </a:rPr>
              <a:t> 75 %</a:t>
            </a:r>
            <a:r>
              <a:rPr lang="fr-FR" b="1">
                <a:latin typeface="Tahoma"/>
                <a:cs typeface="Tahoma"/>
              </a:rPr>
              <a:t> </a:t>
            </a:r>
            <a:r>
              <a:rPr lang="fr-FR">
                <a:latin typeface="Tahoma"/>
                <a:cs typeface="Tahoma"/>
              </a:rPr>
              <a:t>: une dimension développée</a:t>
            </a:r>
            <a:endParaRPr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2B1CCEC-EC94-45CF-B5D6-CF08E3877A93}" type="slidenum">
              <a:rPr lang="fr-FR"/>
              <a:t>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Mesurer, comprendre et agir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solidFill>
            <a:srgbClr val="EDEDED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/>
              <a:t>MESURER : résultats (1)</a:t>
            </a:r>
            <a:endParaRPr/>
          </a:p>
        </p:txBody>
      </p:sp>
      <p:graphicFrame>
        <p:nvGraphicFramePr>
          <p:cNvPr id="435284" name="Group 84"/>
          <p:cNvGraphicFramePr>
            <a:graphicFrameLocks noGrp="1"/>
          </p:cNvGraphicFramePr>
          <p:nvPr>
            <p:ph idx="1"/>
          </p:nvPr>
        </p:nvGraphicFramePr>
        <p:xfrm>
          <a:off x="279400" y="2177191"/>
          <a:ext cx="11671300" cy="3368805"/>
        </p:xfrm>
        <a:graphic>
          <a:graphicData uri="http://schemas.openxmlformats.org/drawingml/2006/table">
            <a:tbl>
              <a:tblPr/>
              <a:tblGrid>
                <a:gridCol w="8572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3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5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47725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60066"/>
                        </a:buClr>
                        <a:buSzPct val="65000"/>
                        <a:buFont typeface="Wingdings 2"/>
                        <a:buNone/>
                        <a:defRPr/>
                      </a:pPr>
                      <a:r>
                        <a:rPr lang="fr-FR" sz="2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Dimensions de la culture de sécurité</a:t>
                      </a:r>
                      <a:endParaRPr/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60066"/>
                        </a:buClr>
                        <a:buSzPct val="65000"/>
                        <a:buFont typeface="Wingdings 2"/>
                        <a:buNone/>
                        <a:defRPr/>
                      </a:pPr>
                      <a:endParaRPr lang="fr-FR" sz="20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ahoma"/>
                        <a:cs typeface="Tahoma"/>
                      </a:endParaRPr>
                    </a:p>
                  </a:txBody>
                  <a:tcPr marL="111390" marR="111390" marT="46800" marB="46800" anchor="b">
                    <a:lnL w="12700" algn="ctr">
                      <a:noFill/>
                    </a:lnL>
                    <a:lnR w="12700" algn="ctr">
                      <a:noFill/>
                    </a:lnR>
                    <a:lnT w="28575" algn="ctr">
                      <a:solidFill>
                        <a:schemeClr val="tx1"/>
                      </a:solidFill>
                    </a:lnT>
                    <a:lnB w="28575" algn="ctr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60066"/>
                        </a:buClr>
                        <a:buSzPct val="65000"/>
                        <a:buFont typeface="Wingdings 2"/>
                        <a:buNone/>
                        <a:defRPr/>
                      </a:pPr>
                      <a:r>
                        <a:rPr lang="fr-FR" sz="2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Scores</a:t>
                      </a:r>
                      <a:endParaRPr lang="fr-FR" sz="2000" b="0" i="0" u="none" strike="noStrike" cap="none">
                        <a:ln>
                          <a:noFill/>
                        </a:ln>
                        <a:solidFill>
                          <a:schemeClr val="tx1"/>
                        </a:solidFill>
                        <a:latin typeface="Tahoma"/>
                        <a:cs typeface="Tahoma"/>
                      </a:endParaRPr>
                    </a:p>
                    <a:p>
                      <a:pPr marL="0" marR="0" lvl="0" indent="0" algn="ctr" defTabSz="91440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60066"/>
                        </a:buClr>
                        <a:buSzPct val="65000"/>
                        <a:buFont typeface="Wingdings 2"/>
                        <a:buNone/>
                        <a:defRPr/>
                      </a:pPr>
                      <a:r>
                        <a:rPr lang="fr-FR" sz="20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(%)</a:t>
                      </a:r>
                      <a:endParaRPr/>
                    </a:p>
                  </a:txBody>
                  <a:tcPr marL="114272" marR="114272" marT="46800" marB="46800" anchor="b">
                    <a:lnL w="12700" algn="ctr">
                      <a:noFill/>
                    </a:lnL>
                    <a:lnR w="12700" algn="ctr">
                      <a:noFill/>
                    </a:lnR>
                    <a:lnT w="28575" algn="ctr">
                      <a:solidFill>
                        <a:schemeClr val="tx1"/>
                      </a:solidFill>
                    </a:lnT>
                    <a:lnB w="28575" algn="ctr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60066"/>
                        </a:buClr>
                        <a:buSzPct val="65000"/>
                        <a:buFont typeface="Wingdings 2"/>
                        <a:buNone/>
                        <a:defRPr/>
                      </a:pPr>
                      <a:r>
                        <a:rPr lang="fr-FR" sz="2000" b="0" i="1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exemple</a:t>
                      </a:r>
                      <a:endParaRPr/>
                    </a:p>
                  </a:txBody>
                  <a:tcPr marL="111390" marR="111390" marT="46800" marB="46800" anchor="b">
                    <a:lnL w="12700" algn="ctr">
                      <a:noFill/>
                    </a:lnL>
                    <a:lnR w="12700" algn="ctr">
                      <a:noFill/>
                    </a:lnR>
                    <a:lnT w="28575" algn="ctr">
                      <a:solidFill>
                        <a:schemeClr val="tx1"/>
                      </a:solidFill>
                    </a:lnT>
                    <a:lnB w="28575" algn="ctr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2300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60066"/>
                        </a:buClr>
                        <a:buSzPct val="65000"/>
                        <a:buFont typeface="Wingdings 2"/>
                        <a:buNone/>
                        <a:defRPr/>
                      </a:pPr>
                      <a:r>
                        <a:rPr lang="fr-FR" sz="2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1. Perception globale de la sécurité</a:t>
                      </a:r>
                      <a:endParaRPr/>
                    </a:p>
                  </a:txBody>
                  <a:tcPr marL="111390" marR="111390" marT="46800" marB="46800" anchor="b">
                    <a:lnL w="12700" algn="ctr">
                      <a:noFill/>
                    </a:lnL>
                    <a:lnR w="12700" algn="ctr">
                      <a:noFill/>
                    </a:lnR>
                    <a:lnT w="28575" algn="ctr">
                      <a:solidFill>
                        <a:schemeClr val="tx1"/>
                      </a:solidFill>
                    </a:lnT>
                    <a:lnB w="12700" algn="ctr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fr-FR"/>
                        <a:t>___</a:t>
                      </a:r>
                    </a:p>
                  </a:txBody>
                  <a:tcPr marL="114272" marR="114272" marT="46800" marB="46800" anchor="b">
                    <a:lnL w="12700" algn="ctr">
                      <a:noFill/>
                    </a:lnL>
                    <a:lnR w="12700" algn="ctr">
                      <a:noFill/>
                    </a:lnR>
                    <a:lnT w="28575" algn="ctr">
                      <a:solidFill>
                        <a:schemeClr val="tx1"/>
                      </a:solidFill>
                    </a:lnT>
                    <a:lnB w="12700" algn="ctr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60066"/>
                        </a:buClr>
                        <a:buSzPct val="65000"/>
                        <a:buFont typeface="Wingdings 2"/>
                        <a:buNone/>
                        <a:defRPr/>
                      </a:pPr>
                      <a:r>
                        <a:rPr lang="fr-FR" sz="2400" b="1" i="1" u="none" strike="noStrike" cap="none">
                          <a:ln>
                            <a:noFill/>
                          </a:ln>
                          <a:solidFill>
                            <a:srgbClr val="FF0066"/>
                          </a:solidFill>
                          <a:latin typeface="Tahoma"/>
                          <a:cs typeface="Tahoma"/>
                        </a:rPr>
                        <a:t>45</a:t>
                      </a:r>
                      <a:endParaRPr/>
                    </a:p>
                  </a:txBody>
                  <a:tcPr marL="111390" marR="111390" marT="46800" marB="46800" anchor="b">
                    <a:lnL w="12700" algn="ctr">
                      <a:noFill/>
                    </a:lnL>
                    <a:lnR w="12700" algn="ctr">
                      <a:noFill/>
                    </a:lnR>
                    <a:lnT w="28575" algn="ctr">
                      <a:solidFill>
                        <a:schemeClr val="tx1"/>
                      </a:solidFill>
                    </a:lnT>
                    <a:lnB w="12700" algn="ctr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60066"/>
                        </a:buClr>
                        <a:buSzPct val="65000"/>
                        <a:buFont typeface="Wingdings 2"/>
                        <a:buNone/>
                        <a:defRPr/>
                      </a:pPr>
                      <a:r>
                        <a:rPr lang="fr-FR" sz="2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2. Fréquence de signalement des événements indésirables</a:t>
                      </a:r>
                    </a:p>
                  </a:txBody>
                  <a:tcPr marL="111390" marR="111390" marT="46800" marB="46800" anchor="b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/>
                        <a:t>___</a:t>
                      </a:r>
                      <a:endParaRPr/>
                    </a:p>
                  </a:txBody>
                  <a:tcPr marL="114272" marR="114272" marT="46800" marB="46800" anchor="b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60066"/>
                        </a:buClr>
                        <a:buSzPct val="65000"/>
                        <a:buFont typeface="Wingdings 2"/>
                        <a:buNone/>
                        <a:defRPr/>
                      </a:pPr>
                      <a:r>
                        <a:rPr lang="fr-FR" sz="2400" b="0" i="1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65</a:t>
                      </a:r>
                      <a:endParaRPr/>
                    </a:p>
                  </a:txBody>
                  <a:tcPr marL="111390" marR="111390" marT="46800" marB="46800" anchor="b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5190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60066"/>
                        </a:buClr>
                        <a:buSzPct val="65000"/>
                        <a:buFont typeface="Wingdings 2"/>
                        <a:buNone/>
                        <a:defRPr/>
                      </a:pPr>
                      <a:r>
                        <a:rPr lang="fr-FR" sz="2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3. Attentes/actions hiérarchie concernant la sécurité</a:t>
                      </a:r>
                      <a:endParaRPr/>
                    </a:p>
                  </a:txBody>
                  <a:tcPr marL="111390" marR="111390" marT="46800" marB="46800" anchor="b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/>
                        <a:t>___</a:t>
                      </a:r>
                      <a:endParaRPr/>
                    </a:p>
                  </a:txBody>
                  <a:tcPr marL="114272" marR="114272" marT="46800" marB="46800" anchor="b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60066"/>
                        </a:buClr>
                        <a:buSzPct val="65000"/>
                        <a:buFont typeface="Wingdings 2"/>
                        <a:buNone/>
                        <a:defRPr/>
                      </a:pPr>
                      <a:r>
                        <a:rPr lang="fr-FR" sz="2400" b="1" i="1" u="sng" strike="noStrike" cap="none">
                          <a:ln>
                            <a:noFill/>
                          </a:ln>
                          <a:solidFill>
                            <a:srgbClr val="008080"/>
                          </a:solidFill>
                          <a:latin typeface="Tahoma"/>
                          <a:cs typeface="Tahoma"/>
                        </a:rPr>
                        <a:t>86</a:t>
                      </a:r>
                      <a:endParaRPr/>
                    </a:p>
                  </a:txBody>
                  <a:tcPr marL="111390" marR="111390" marT="46800" marB="46800" anchor="b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630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60066"/>
                        </a:buClr>
                        <a:buSzPct val="65000"/>
                        <a:buFont typeface="Wingdings 2"/>
                        <a:buNone/>
                        <a:defRPr/>
                      </a:pPr>
                      <a:r>
                        <a:rPr lang="fr-FR" sz="2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4. Organisation apprenante et amélioration continue</a:t>
                      </a:r>
                      <a:endParaRPr/>
                    </a:p>
                  </a:txBody>
                  <a:tcPr marL="111390" marR="111390" marT="46800" marB="46800" anchor="b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/>
                        <a:t>___</a:t>
                      </a:r>
                      <a:endParaRPr/>
                    </a:p>
                  </a:txBody>
                  <a:tcPr marL="114272" marR="114272" marT="46800" marB="46800" anchor="b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60066"/>
                        </a:buClr>
                        <a:buSzPct val="65000"/>
                        <a:buFont typeface="Wingdings 2"/>
                        <a:buNone/>
                        <a:defRPr/>
                      </a:pPr>
                      <a:r>
                        <a:rPr lang="fr-FR" sz="2400" b="1" i="1" u="none" strike="noStrike" cap="none">
                          <a:ln>
                            <a:noFill/>
                          </a:ln>
                          <a:solidFill>
                            <a:srgbClr val="FF0066"/>
                          </a:solidFill>
                          <a:latin typeface="Tahoma"/>
                          <a:cs typeface="Tahoma"/>
                        </a:rPr>
                        <a:t>48</a:t>
                      </a:r>
                      <a:endParaRPr/>
                    </a:p>
                  </a:txBody>
                  <a:tcPr marL="111390" marR="111390" marT="46800" marB="46800" anchor="b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60066"/>
                        </a:buClr>
                        <a:buSzPct val="65000"/>
                        <a:buFont typeface="Wingdings 2"/>
                        <a:buNone/>
                        <a:defRPr/>
                      </a:pPr>
                      <a:r>
                        <a:rPr lang="fr-FR" sz="2400" b="0" i="0" u="none" strike="noStrike" cap="none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5. Travail d’équipe dans le service</a:t>
                      </a:r>
                      <a:endParaRPr/>
                    </a:p>
                  </a:txBody>
                  <a:tcPr marL="111390" marR="111390" marT="46800" marB="46800" anchor="b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28575" algn="ctr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/>
                        <a:t>___</a:t>
                      </a:r>
                      <a:endParaRPr/>
                    </a:p>
                  </a:txBody>
                  <a:tcPr marL="114272" marR="114272" marT="46800" marB="46800" anchor="b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28575" algn="ctr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60066"/>
                        </a:buClr>
                        <a:buSzPct val="65000"/>
                        <a:buFont typeface="Wingdings 2"/>
                        <a:buNone/>
                        <a:defRPr/>
                      </a:pPr>
                      <a:r>
                        <a:rPr lang="fr-FR" sz="2400" b="1" i="1" u="sng" strike="noStrike" cap="none">
                          <a:ln>
                            <a:noFill/>
                          </a:ln>
                          <a:solidFill>
                            <a:srgbClr val="008080"/>
                          </a:solidFill>
                          <a:latin typeface="Tahoma"/>
                          <a:cs typeface="Tahoma"/>
                        </a:rPr>
                        <a:t>89</a:t>
                      </a:r>
                      <a:endParaRPr/>
                    </a:p>
                  </a:txBody>
                  <a:tcPr marL="111390" marR="111390" marT="46800" marB="46800" anchor="b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28575" algn="ctr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35203" name="Rectangle 3"/>
          <p:cNvSpPr>
            <a:spLocks noChangeArrowheads="1"/>
          </p:cNvSpPr>
          <p:nvPr/>
        </p:nvSpPr>
        <p:spPr bwMode="auto">
          <a:xfrm>
            <a:off x="1524000" y="1773238"/>
            <a:ext cx="7380288" cy="4176712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447675" indent="-447675">
              <a:spcBef>
                <a:spcPts val="0"/>
              </a:spcBef>
              <a:buClr>
                <a:srgbClr val="660066"/>
              </a:buClr>
              <a:buSzPct val="65000"/>
              <a:buFont typeface="Wingdings 2"/>
              <a:buChar char=""/>
              <a:defRPr sz="2400">
                <a:solidFill>
                  <a:schemeClr val="tx1"/>
                </a:solidFill>
                <a:latin typeface="Lucida Sans Unicode"/>
              </a:defRPr>
            </a:lvl1pPr>
            <a:lvl2pPr marL="889000" indent="-439738">
              <a:spcBef>
                <a:spcPts val="0"/>
              </a:spcBef>
              <a:buClr>
                <a:srgbClr val="660066"/>
              </a:buClr>
              <a:buSzPct val="80000"/>
              <a:buFont typeface="Lucida Sans Unicode"/>
              <a:buChar char="◉"/>
              <a:defRPr sz="2000">
                <a:solidFill>
                  <a:schemeClr val="tx1"/>
                </a:solidFill>
                <a:latin typeface="Lucida Sans Unicode"/>
              </a:defRPr>
            </a:lvl2pPr>
            <a:lvl3pPr marL="1293813" indent="-403225">
              <a:spcBef>
                <a:spcPts val="0"/>
              </a:spcBef>
              <a:buClr>
                <a:srgbClr val="660066"/>
              </a:buClr>
              <a:buFont typeface="Lucida Sans Unicode"/>
              <a:buChar char="⁃"/>
              <a:defRPr>
                <a:solidFill>
                  <a:schemeClr val="tx1"/>
                </a:solidFill>
                <a:latin typeface="Lucida Sans Unicode"/>
              </a:defRPr>
            </a:lvl3pPr>
            <a:lvl4pPr marL="1681163" indent="-385762">
              <a:spcBef>
                <a:spcPts val="0"/>
              </a:spcBef>
              <a:buClr>
                <a:srgbClr val="660066"/>
              </a:buClr>
              <a:buFont typeface="Lucida Sans Unicode"/>
              <a:buChar char="∘"/>
              <a:defRPr sz="1600">
                <a:solidFill>
                  <a:schemeClr val="tx1"/>
                </a:solidFill>
                <a:latin typeface="Lucida Sans Unicode"/>
              </a:defRPr>
            </a:lvl4pPr>
            <a:lvl5pPr marL="1682750">
              <a:spcBef>
                <a:spcPts val="0"/>
              </a:spcBef>
              <a:buClr>
                <a:srgbClr val="660066"/>
              </a:buClr>
              <a:buFont typeface="Wingdings"/>
              <a:defRPr sz="1400">
                <a:solidFill>
                  <a:schemeClr val="tx1"/>
                </a:solidFill>
                <a:latin typeface="Lucida Sans Unicode"/>
              </a:defRPr>
            </a:lvl5pPr>
            <a:lvl6pPr marL="2139950"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Font typeface="Wingdings"/>
              <a:defRPr sz="1400">
                <a:solidFill>
                  <a:schemeClr val="tx1"/>
                </a:solidFill>
                <a:latin typeface="Lucida Sans Unicode"/>
              </a:defRPr>
            </a:lvl6pPr>
            <a:lvl7pPr marL="2597149"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Font typeface="Wingdings"/>
              <a:defRPr sz="1400">
                <a:solidFill>
                  <a:schemeClr val="tx1"/>
                </a:solidFill>
                <a:latin typeface="Lucida Sans Unicode"/>
              </a:defRPr>
            </a:lvl7pPr>
            <a:lvl8pPr marL="3054350"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Font typeface="Wingdings"/>
              <a:defRPr sz="1400">
                <a:solidFill>
                  <a:schemeClr val="tx1"/>
                </a:solidFill>
                <a:latin typeface="Lucida Sans Unicode"/>
              </a:defRPr>
            </a:lvl8pPr>
            <a:lvl9pPr marL="3511550"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Font typeface="Wingdings"/>
              <a:defRPr sz="1400">
                <a:solidFill>
                  <a:schemeClr val="tx1"/>
                </a:solidFill>
                <a:latin typeface="Lucida Sans Unicode"/>
              </a:defRPr>
            </a:lvl9pPr>
          </a:lstStyle>
          <a:p>
            <a:pPr>
              <a:lnSpc>
                <a:spcPct val="140000"/>
              </a:lnSpc>
              <a:buFont typeface="Wingdings 2"/>
              <a:buNone/>
              <a:defRPr/>
            </a:pPr>
            <a:endParaRPr lang="fr-FR"/>
          </a:p>
          <a:p>
            <a:pPr>
              <a:lnSpc>
                <a:spcPct val="140000"/>
              </a:lnSpc>
              <a:buFont typeface="Wingdings 2"/>
              <a:buNone/>
              <a:defRPr/>
            </a:pPr>
            <a:endParaRPr lang="fr-FR"/>
          </a:p>
          <a:p>
            <a:pPr>
              <a:lnSpc>
                <a:spcPct val="140000"/>
              </a:lnSpc>
              <a:buFont typeface="Wingdings 2"/>
              <a:buNone/>
              <a:defRPr/>
            </a:pPr>
            <a:endParaRPr lang="fr-FR"/>
          </a:p>
          <a:p>
            <a:pPr>
              <a:lnSpc>
                <a:spcPct val="140000"/>
              </a:lnSpc>
              <a:buFont typeface="Wingdings 2"/>
              <a:buNone/>
              <a:defRPr/>
            </a:pPr>
            <a:endParaRPr lang="fr-FR"/>
          </a:p>
        </p:txBody>
      </p:sp>
      <p:sp>
        <p:nvSpPr>
          <p:cNvPr id="435277" name="Rectangle 77"/>
          <p:cNvSpPr>
            <a:spLocks noChangeArrowheads="1"/>
          </p:cNvSpPr>
          <p:nvPr/>
        </p:nvSpPr>
        <p:spPr bwMode="auto">
          <a:xfrm>
            <a:off x="1774825" y="6086476"/>
            <a:ext cx="7063152" cy="36933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>
              <a:spcBef>
                <a:spcPts val="0"/>
              </a:spcBef>
              <a:buClr>
                <a:srgbClr val="6666FF"/>
              </a:buClr>
              <a:buFont typeface="Wingdings"/>
              <a:buNone/>
              <a:defRPr/>
            </a:pPr>
            <a:r>
              <a:rPr lang="fr-FR" b="1">
                <a:solidFill>
                  <a:srgbClr val="FF0066"/>
                </a:solidFill>
                <a:latin typeface="Tahoma"/>
                <a:cs typeface="Tahoma"/>
              </a:rPr>
              <a:t>Dimension à améliorer en priorité</a:t>
            </a:r>
            <a:r>
              <a:rPr lang="fr-FR">
                <a:latin typeface="Tahoma"/>
                <a:cs typeface="Tahoma"/>
              </a:rPr>
              <a:t>     </a:t>
            </a:r>
            <a:r>
              <a:rPr lang="fr-FR" b="1" u="sng">
                <a:solidFill>
                  <a:srgbClr val="008080"/>
                </a:solidFill>
                <a:latin typeface="Tahoma"/>
                <a:cs typeface="Tahoma"/>
              </a:rPr>
              <a:t>Dimension développée</a:t>
            </a:r>
            <a:endParaRPr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2B1CCEC-EC94-45CF-B5D6-CF08E3877A93}" type="slidenum">
              <a:rPr lang="fr-FR"/>
              <a:t>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Mesurer, comprendre et agir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1509</Words>
  <Application>Microsoft Office PowerPoint</Application>
  <DocSecurity>0</DocSecurity>
  <PresentationFormat>Grand écran</PresentationFormat>
  <Paragraphs>342</Paragraphs>
  <Slides>23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32" baseType="lpstr">
      <vt:lpstr>Arial</vt:lpstr>
      <vt:lpstr>Calibri</vt:lpstr>
      <vt:lpstr>Calibri Light</vt:lpstr>
      <vt:lpstr>Lucida Sans Unicode</vt:lpstr>
      <vt:lpstr>Tahoma</vt:lpstr>
      <vt:lpstr>Times New Roman</vt:lpstr>
      <vt:lpstr>Wingdings</vt:lpstr>
      <vt:lpstr>Wingdings 2</vt:lpstr>
      <vt:lpstr>Thème Office</vt:lpstr>
      <vt:lpstr>Enquête culture de sécurité </vt:lpstr>
      <vt:lpstr>Préambule </vt:lpstr>
      <vt:lpstr>Qu’est-ce que la culture de sécurité ?</vt:lpstr>
      <vt:lpstr>Les 4 composantes de la culture de sécurité  (J . REASON)</vt:lpstr>
      <vt:lpstr>MESURER : objectifs</vt:lpstr>
      <vt:lpstr>MESURER : lecture des résultats (1)</vt:lpstr>
      <vt:lpstr>MESURER : lecture des résultats (2)</vt:lpstr>
      <vt:lpstr>MESURER : lecture des résultats (3)</vt:lpstr>
      <vt:lpstr>MESURER : résultats (1)</vt:lpstr>
      <vt:lpstr>MESURER : Résultats (2)</vt:lpstr>
      <vt:lpstr>COMPRENDRE : analyse du déroulement de l’enquête </vt:lpstr>
      <vt:lpstr>COMPRENDRE : analyse approfondie des résultats (1)</vt:lpstr>
      <vt:lpstr>COMPRENDRE : analyse approfondie des résultats (2)</vt:lpstr>
      <vt:lpstr>COMPRENDRE : analyse approfondie des résultats (3)</vt:lpstr>
      <vt:lpstr>COMPRENDRE : analyse approfondie des résultats (4)</vt:lpstr>
      <vt:lpstr>COMPRENDRE : analyse approfondie des résultats (5)</vt:lpstr>
      <vt:lpstr>COMPRENDRE : analyse de l’existant </vt:lpstr>
      <vt:lpstr>COMPRENDRE : synthèse de l’analyse</vt:lpstr>
      <vt:lpstr>AGIR : identification des objectifs d’amélioration (1)</vt:lpstr>
      <vt:lpstr>AGIR : identification des objectifs d’amélioration (2)</vt:lpstr>
      <vt:lpstr>AGIR : identification des actions d’amélioration (3)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Culture de sécurité des soins</dc:title>
  <dc:subject/>
  <dc:creator>Sandra  GENEVOIS</dc:creator>
  <cp:keywords/>
  <dc:description/>
  <cp:lastModifiedBy>ABBEY Helene</cp:lastModifiedBy>
  <cp:revision>64</cp:revision>
  <dcterms:created xsi:type="dcterms:W3CDTF">2019-01-28T13:43:18Z</dcterms:created>
  <dcterms:modified xsi:type="dcterms:W3CDTF">2023-06-14T08:59:07Z</dcterms:modified>
  <cp:category/>
  <dc:identifier/>
  <cp:contentStatus/>
  <dc:language/>
  <cp:version/>
</cp:coreProperties>
</file>